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Lst>
  <p:notesMasterIdLst>
    <p:notesMasterId r:id="rId26"/>
  </p:notesMasterIdLst>
  <p:sldIdLst>
    <p:sldId id="256" r:id="rId3"/>
    <p:sldId id="257" r:id="rId4"/>
    <p:sldId id="258" r:id="rId5"/>
    <p:sldId id="259" r:id="rId6"/>
    <p:sldId id="260" r:id="rId7"/>
    <p:sldId id="261" r:id="rId8"/>
    <p:sldId id="262" r:id="rId9"/>
    <p:sldId id="263"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sldSz cx="12192000" cy="6858000"/>
  <p:notesSz cx="6858000" cy="9144000"/>
  <p:embeddedFontLst>
    <p:embeddedFont>
      <p:font typeface="Calibri" panose="020F0502020204030204" pitchFamily="34" charset="0"/>
      <p:regular r:id="rId27"/>
      <p:bold r:id="rId28"/>
      <p:italic r:id="rId29"/>
      <p:boldItalic r:id="rId30"/>
    </p:embeddedFont>
    <p:embeddedFont>
      <p:font typeface="Helvetica Neue" panose="02000503000000020004" pitchFamily="2" charset="0"/>
      <p:regular r:id="rId31"/>
      <p:bold r:id="rId32"/>
      <p:italic r:id="rId33"/>
      <p:boldItalic r:id="rId34"/>
    </p:embeddedFont>
    <p:embeddedFont>
      <p:font typeface="Nunito" pitchFamily="2" charset="77"/>
      <p:regular r:id="rId35"/>
      <p:bold r:id="rId36"/>
      <p:italic r:id="rId37"/>
      <p:boldItalic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2" roundtripDataSignature="AMtx7mitTwDbYnNjTza8139hYpH7b1grT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1"/>
    <p:restoredTop sz="94684"/>
  </p:normalViewPr>
  <p:slideViewPr>
    <p:cSldViewPr snapToGrid="0">
      <p:cViewPr varScale="1">
        <p:scale>
          <a:sx n="114" d="100"/>
          <a:sy n="114" d="100"/>
        </p:scale>
        <p:origin x="576" y="152"/>
      </p:cViewPr>
      <p:guideLst/>
    </p:cSldViewPr>
  </p:slideViewPr>
  <p:notesTextViewPr>
    <p:cViewPr>
      <p:scale>
        <a:sx n="1" d="1"/>
        <a:sy n="1" d="1"/>
      </p:scale>
      <p:origin x="0" y="-256"/>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font" Target="fonts/font8.fntdata"/><Relationship Id="rId42" Type="http://customschemas.google.com/relationships/presentationmetadata" Target="meta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6.fntdata"/><Relationship Id="rId37" Type="http://schemas.openxmlformats.org/officeDocument/2006/relationships/font" Target="fonts/font11.fntdata"/><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5.fntdata"/><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nl-BE" sz="1200" b="0" i="0" u="none" strike="noStrike" cap="none">
                <a:solidFill>
                  <a:schemeClr val="dk1"/>
                </a:solidFill>
                <a:latin typeface="Calibri"/>
                <a:ea typeface="Calibri"/>
                <a:cs typeface="Calibri"/>
                <a:sym typeface="Calibri"/>
              </a:rPr>
              <a:t>‹nr.›</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nl-BE"/>
              <a:t>Welkom op het slotevent van Switching Talent. </a:t>
            </a:r>
            <a:endParaRPr/>
          </a:p>
          <a:p>
            <a:pPr marL="0" lvl="0" indent="0" algn="l" rtl="0">
              <a:lnSpc>
                <a:spcPct val="100000"/>
              </a:lnSpc>
              <a:spcBef>
                <a:spcPts val="0"/>
              </a:spcBef>
              <a:spcAft>
                <a:spcPts val="0"/>
              </a:spcAft>
              <a:buClr>
                <a:schemeClr val="dk1"/>
              </a:buClr>
              <a:buSzPts val="1400"/>
              <a:buFont typeface="Calibri"/>
              <a:buNone/>
            </a:pPr>
            <a:r>
              <a:rPr lang="nl-BE"/>
              <a:t>We zouden graag dit webinar opnemen zodat dit kan nagestuurd worden.  Iedereen akkoord met de opname van de sessie?  zoniet graag nu een seintje via de chat. </a:t>
            </a:r>
            <a:endParaRPr/>
          </a:p>
          <a:p>
            <a:pPr marL="0" lvl="0" indent="0" algn="l" rtl="0">
              <a:lnSpc>
                <a:spcPct val="100000"/>
              </a:lnSpc>
              <a:spcBef>
                <a:spcPts val="0"/>
              </a:spcBef>
              <a:spcAft>
                <a:spcPts val="0"/>
              </a:spcAft>
              <a:buClr>
                <a:schemeClr val="dk1"/>
              </a:buClr>
              <a:buSzPts val="1400"/>
              <a:buFont typeface="Calibri"/>
              <a:buNone/>
            </a:pPr>
            <a:r>
              <a:rPr lang="nl-BE"/>
              <a:t>verwelkoming 5’ </a:t>
            </a:r>
            <a:endParaRPr/>
          </a:p>
        </p:txBody>
      </p:sp>
      <p:sp>
        <p:nvSpPr>
          <p:cNvPr id="155" name="Google Shape;155;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3" name="Google Shape;323;p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nl-BE" sz="1100"/>
              <a:t>•Meerwaarde voor coaches en ontvangende onderneming: voldoening die gehaald wordt uit andere mensen iets bijbrengen,</a:t>
            </a:r>
            <a:endParaRPr sz="1100"/>
          </a:p>
          <a:p>
            <a:pPr marL="0" lvl="0" indent="0" algn="l" rtl="0">
              <a:lnSpc>
                <a:spcPct val="115000"/>
              </a:lnSpc>
              <a:spcBef>
                <a:spcPts val="900"/>
              </a:spcBef>
              <a:spcAft>
                <a:spcPts val="0"/>
              </a:spcAft>
              <a:buClr>
                <a:schemeClr val="dk1"/>
              </a:buClr>
              <a:buSzPts val="1100"/>
              <a:buFont typeface="Arial"/>
              <a:buNone/>
            </a:pPr>
            <a:r>
              <a:rPr lang="nl-BE" sz="1100" b="1"/>
              <a:t>Maar het is eveneens een zeer mooie leerkans voor de ontvangende coaches omdat zij van de ‘Switch-bezoeker’ vanuit een frisse blik constructief kritische vragen krijgen over hun werking. (Zie traject Hilde en Marina.)</a:t>
            </a:r>
            <a:endParaRPr sz="1100" b="1"/>
          </a:p>
          <a:p>
            <a:pPr marL="0" lvl="0" indent="0" algn="l" rtl="0">
              <a:lnSpc>
                <a:spcPct val="115000"/>
              </a:lnSpc>
              <a:spcBef>
                <a:spcPts val="900"/>
              </a:spcBef>
              <a:spcAft>
                <a:spcPts val="0"/>
              </a:spcAft>
              <a:buClr>
                <a:schemeClr val="dk1"/>
              </a:buClr>
              <a:buSzPts val="1100"/>
              <a:buFont typeface="Arial"/>
              <a:buNone/>
            </a:pPr>
            <a:r>
              <a:rPr lang="nl-BE" sz="1100"/>
              <a:t> </a:t>
            </a:r>
            <a:endParaRPr sz="1100"/>
          </a:p>
          <a:p>
            <a:pPr marL="0" lvl="0" indent="0" algn="l" rtl="0">
              <a:lnSpc>
                <a:spcPct val="115000"/>
              </a:lnSpc>
              <a:spcBef>
                <a:spcPts val="900"/>
              </a:spcBef>
              <a:spcAft>
                <a:spcPts val="0"/>
              </a:spcAft>
              <a:buClr>
                <a:schemeClr val="dk1"/>
              </a:buClr>
              <a:buSzPts val="1100"/>
              <a:buFont typeface="Arial"/>
              <a:buNone/>
            </a:pPr>
            <a:r>
              <a:rPr lang="nl-BE" sz="1100"/>
              <a:t>•Geeft medewerkers een nieuwe adem, nieuwe omgeving die prikkelt, in hun kracht zet, zuurstof heeft, motivatieverhogend werkt, nieuwe wind ook doet waaien op hun eigen werkvloer bij terugkeer, …</a:t>
            </a:r>
            <a:endParaRPr sz="1100"/>
          </a:p>
          <a:p>
            <a:pPr marL="0" lvl="0" indent="0" algn="l" rtl="0">
              <a:lnSpc>
                <a:spcPct val="115000"/>
              </a:lnSpc>
              <a:spcBef>
                <a:spcPts val="900"/>
              </a:spcBef>
              <a:spcAft>
                <a:spcPts val="0"/>
              </a:spcAft>
              <a:buClr>
                <a:schemeClr val="dk1"/>
              </a:buClr>
              <a:buSzPts val="1100"/>
              <a:buFont typeface="Arial"/>
              <a:buNone/>
            </a:pPr>
            <a:r>
              <a:rPr lang="nl-BE" sz="1100" b="1"/>
              <a:t>Maar die nieuwe wind kan ook heel wat te weeg brengen in de hele organisatie. Wij zouden zelf durven zeggen dat, in sectoren zoals de kinderopvang, heel veel geleerd werd op niveau van heel het team en organisatie. Zij definieerden hun leervraag op niveau van het team én individueel. Deze teamreflectie was heel verbindend en ondersteunend voor de Switcher. Tijdens zijn traject krijgt de Switcher heel wat nieuwe inspiratie, die vervolgens, bij terugkomst, in het team gedeeld wordt. Samen kiezen de teamleden hieruit dan een aantal actiepunten om hun innovatieplan op te zetten. ( zie Traject Villa clementina en Wolkewietje)</a:t>
            </a:r>
            <a:endParaRPr sz="1100" b="1"/>
          </a:p>
          <a:p>
            <a:pPr marL="0" lvl="0" indent="0" algn="l" rtl="0">
              <a:lnSpc>
                <a:spcPct val="115000"/>
              </a:lnSpc>
              <a:spcBef>
                <a:spcPts val="900"/>
              </a:spcBef>
              <a:spcAft>
                <a:spcPts val="0"/>
              </a:spcAft>
              <a:buClr>
                <a:schemeClr val="dk1"/>
              </a:buClr>
              <a:buSzPts val="1100"/>
              <a:buFont typeface="Arial"/>
              <a:buNone/>
            </a:pPr>
            <a:r>
              <a:rPr lang="nl-BE" sz="1100"/>
              <a:t> </a:t>
            </a:r>
            <a:endParaRPr sz="1100"/>
          </a:p>
          <a:p>
            <a:pPr marL="0" lvl="0" indent="0" algn="l" rtl="0">
              <a:lnSpc>
                <a:spcPct val="115000"/>
              </a:lnSpc>
              <a:spcBef>
                <a:spcPts val="900"/>
              </a:spcBef>
              <a:spcAft>
                <a:spcPts val="0"/>
              </a:spcAft>
              <a:buClr>
                <a:schemeClr val="dk1"/>
              </a:buClr>
              <a:buSzPts val="1100"/>
              <a:buFont typeface="Arial"/>
              <a:buNone/>
            </a:pPr>
            <a:r>
              <a:rPr lang="nl-BE" sz="1100"/>
              <a:t>•Netwerkbevorderend</a:t>
            </a:r>
            <a:endParaRPr sz="1100"/>
          </a:p>
          <a:p>
            <a:pPr marL="0" lvl="0" indent="0" algn="l" rtl="0">
              <a:lnSpc>
                <a:spcPct val="115000"/>
              </a:lnSpc>
              <a:spcBef>
                <a:spcPts val="900"/>
              </a:spcBef>
              <a:spcAft>
                <a:spcPts val="0"/>
              </a:spcAft>
              <a:buClr>
                <a:schemeClr val="dk1"/>
              </a:buClr>
              <a:buSzPts val="1100"/>
              <a:buFont typeface="Arial"/>
              <a:buNone/>
            </a:pPr>
            <a:r>
              <a:rPr lang="nl-BE" sz="1100" b="1"/>
              <a:t>In de sector van kinderopvang zijn samenwerkingsverbanden zeer belangrijk. Het gaan wisselleren bij een partner organisatie helpt ons om elkaars werking veel beter te begrijpen en verstevigt zo het samenwerkingsverband, in het belang van Kinderen en ouders. ( Zie samenwerking tussen CIK Liesbet en RO Melissa)</a:t>
            </a:r>
            <a:endParaRPr sz="1100" b="1"/>
          </a:p>
          <a:p>
            <a:pPr marL="0" lvl="0" indent="0" algn="l" rtl="0">
              <a:lnSpc>
                <a:spcPct val="115000"/>
              </a:lnSpc>
              <a:spcBef>
                <a:spcPts val="1200"/>
              </a:spcBef>
              <a:spcAft>
                <a:spcPts val="0"/>
              </a:spcAft>
              <a:buClr>
                <a:schemeClr val="dk1"/>
              </a:buClr>
              <a:buSzPts val="1100"/>
              <a:buFont typeface="Arial"/>
              <a:buNone/>
            </a:pPr>
            <a:r>
              <a:rPr lang="nl-BE"/>
              <a:t>Leren on-the-job: leren vanuit concrete situaties, door zelf te beleven</a:t>
            </a:r>
            <a:endParaRPr/>
          </a:p>
          <a:p>
            <a:pPr marL="0" lvl="0" indent="0" algn="l" rtl="0">
              <a:lnSpc>
                <a:spcPct val="115000"/>
              </a:lnSpc>
              <a:spcBef>
                <a:spcPts val="1200"/>
              </a:spcBef>
              <a:spcAft>
                <a:spcPts val="0"/>
              </a:spcAft>
              <a:buClr>
                <a:schemeClr val="dk1"/>
              </a:buClr>
              <a:buSzPts val="1100"/>
              <a:buFont typeface="Arial"/>
              <a:buNone/>
            </a:pPr>
            <a:r>
              <a:rPr lang="nl-BE"/>
              <a:t>Medewerkers willen en kunnen allemaal groeien, blijven bijleren om inzetbaar te blijven, om te kunnen blijven werken tot aan ons pensioen, voor mensen die graag al doende leren, leren in/uit de praktijk is SWITCHING TALENT de ideale innovatieve oplossing met een hoger leerrendement dan een klassieke opleiding (die vaak tot geen enkele verandering of verbetering leiden en geld kosten).</a:t>
            </a:r>
            <a:endParaRPr/>
          </a:p>
          <a:p>
            <a:pPr marL="0" lvl="0" indent="0" algn="l" rtl="0">
              <a:lnSpc>
                <a:spcPct val="115000"/>
              </a:lnSpc>
              <a:spcBef>
                <a:spcPts val="1200"/>
              </a:spcBef>
              <a:spcAft>
                <a:spcPts val="0"/>
              </a:spcAft>
              <a:buClr>
                <a:schemeClr val="dk1"/>
              </a:buClr>
              <a:buSzPts val="1100"/>
              <a:buFont typeface="Arial"/>
              <a:buNone/>
            </a:pPr>
            <a:r>
              <a:rPr lang="nl-BE"/>
              <a:t> </a:t>
            </a:r>
            <a:endParaRPr/>
          </a:p>
          <a:p>
            <a:pPr marL="0" lvl="0" indent="0" algn="l" rtl="0">
              <a:lnSpc>
                <a:spcPct val="115000"/>
              </a:lnSpc>
              <a:spcBef>
                <a:spcPts val="1200"/>
              </a:spcBef>
              <a:spcAft>
                <a:spcPts val="0"/>
              </a:spcAft>
              <a:buClr>
                <a:schemeClr val="dk1"/>
              </a:buClr>
              <a:buSzPts val="1100"/>
              <a:buFont typeface="Arial"/>
              <a:buNone/>
            </a:pPr>
            <a:r>
              <a:rPr lang="nl-BE"/>
              <a:t>Meerwaarde voor coaches en ontvangende onderneming: voldoening die gehaald wordt uit andere mensen iets bijbrengen,</a:t>
            </a:r>
            <a:endParaRPr/>
          </a:p>
          <a:p>
            <a:pPr marL="0" lvl="0" indent="0" algn="l" rtl="0">
              <a:lnSpc>
                <a:spcPct val="115000"/>
              </a:lnSpc>
              <a:spcBef>
                <a:spcPts val="1200"/>
              </a:spcBef>
              <a:spcAft>
                <a:spcPts val="0"/>
              </a:spcAft>
              <a:buClr>
                <a:schemeClr val="dk1"/>
              </a:buClr>
              <a:buSzPts val="1100"/>
              <a:buFont typeface="Arial"/>
              <a:buNone/>
            </a:pPr>
            <a:r>
              <a:rPr lang="nl-BE"/>
              <a:t> </a:t>
            </a:r>
            <a:endParaRPr/>
          </a:p>
          <a:p>
            <a:pPr marL="0" lvl="0" indent="0" algn="l" rtl="0">
              <a:lnSpc>
                <a:spcPct val="115000"/>
              </a:lnSpc>
              <a:spcBef>
                <a:spcPts val="1200"/>
              </a:spcBef>
              <a:spcAft>
                <a:spcPts val="0"/>
              </a:spcAft>
              <a:buClr>
                <a:schemeClr val="dk1"/>
              </a:buClr>
              <a:buSzPts val="1100"/>
              <a:buFont typeface="Arial"/>
              <a:buNone/>
            </a:pPr>
            <a:r>
              <a:rPr lang="nl-BE"/>
              <a:t>Geeft medewerkers een nieuwe adem, nieuwe omgeving die prikkelt, in hun kracht zet, zuurstof heeft, motivatieverhogend werkt, nieuwe wind ook doet waaien op hun eigen werkvloer bij terugkeer, …</a:t>
            </a:r>
            <a:endParaRPr/>
          </a:p>
          <a:p>
            <a:pPr marL="0" lvl="0" indent="0" algn="l" rtl="0">
              <a:lnSpc>
                <a:spcPct val="115000"/>
              </a:lnSpc>
              <a:spcBef>
                <a:spcPts val="1200"/>
              </a:spcBef>
              <a:spcAft>
                <a:spcPts val="0"/>
              </a:spcAft>
              <a:buClr>
                <a:schemeClr val="dk1"/>
              </a:buClr>
              <a:buSzPts val="1100"/>
              <a:buFont typeface="Arial"/>
              <a:buNone/>
            </a:pPr>
            <a:r>
              <a:rPr lang="nl-BE"/>
              <a:t> </a:t>
            </a:r>
            <a:endParaRPr/>
          </a:p>
          <a:p>
            <a:pPr marL="0" lvl="0" indent="0" algn="l" rtl="0">
              <a:lnSpc>
                <a:spcPct val="115000"/>
              </a:lnSpc>
              <a:spcBef>
                <a:spcPts val="1200"/>
              </a:spcBef>
              <a:spcAft>
                <a:spcPts val="0"/>
              </a:spcAft>
              <a:buClr>
                <a:schemeClr val="dk1"/>
              </a:buClr>
              <a:buSzPts val="1100"/>
              <a:buFont typeface="Arial"/>
              <a:buNone/>
            </a:pPr>
            <a:r>
              <a:rPr lang="nl-BE"/>
              <a:t>Netwerkbevorderend</a:t>
            </a:r>
            <a:endParaRPr/>
          </a:p>
          <a:p>
            <a:pPr marL="0" lvl="0" indent="0" algn="l" rtl="0">
              <a:lnSpc>
                <a:spcPct val="115000"/>
              </a:lnSpc>
              <a:spcBef>
                <a:spcPts val="1200"/>
              </a:spcBef>
              <a:spcAft>
                <a:spcPts val="0"/>
              </a:spcAft>
              <a:buClr>
                <a:schemeClr val="dk1"/>
              </a:buClr>
              <a:buSzPts val="1100"/>
              <a:buFont typeface="Arial"/>
              <a:buNone/>
            </a:pPr>
            <a:r>
              <a:rPr lang="nl-BE"/>
              <a:t> </a:t>
            </a:r>
            <a:endParaRPr/>
          </a:p>
          <a:p>
            <a:pPr marL="0" lvl="0" indent="0" algn="l" rtl="0">
              <a:lnSpc>
                <a:spcPct val="115000"/>
              </a:lnSpc>
              <a:spcBef>
                <a:spcPts val="1200"/>
              </a:spcBef>
              <a:spcAft>
                <a:spcPts val="0"/>
              </a:spcAft>
              <a:buClr>
                <a:schemeClr val="dk1"/>
              </a:buClr>
              <a:buSzPts val="1100"/>
              <a:buFont typeface="Arial"/>
              <a:buNone/>
            </a:pPr>
            <a:r>
              <a:rPr lang="nl-BE"/>
              <a:t>Hoger leerrendement dan bij klassieke opleiding waarbij niets of nauwelijks iets blijft hangen. “Ik heb nog nooit zoveel bijgeleerd op één dag”</a:t>
            </a:r>
            <a:endParaRPr/>
          </a:p>
          <a:p>
            <a:pPr marL="0" lvl="0" indent="0" algn="l" rtl="0">
              <a:lnSpc>
                <a:spcPct val="100000"/>
              </a:lnSpc>
              <a:spcBef>
                <a:spcPts val="1200"/>
              </a:spcBef>
              <a:spcAft>
                <a:spcPts val="0"/>
              </a:spcAft>
              <a:buClr>
                <a:schemeClr val="dk1"/>
              </a:buClr>
              <a:buSzPts val="1400"/>
              <a:buFont typeface="Calibri"/>
              <a:buNone/>
            </a:pPr>
            <a:endParaRPr/>
          </a:p>
        </p:txBody>
      </p:sp>
      <p:sp>
        <p:nvSpPr>
          <p:cNvPr id="324" name="Google Shape;324;p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nl-BE" sz="1400" b="0" i="0" u="none" strike="noStrike" cap="none">
                <a:solidFill>
                  <a:srgbClr val="000000"/>
                </a:solidFill>
                <a:latin typeface="Arial"/>
                <a:ea typeface="Arial"/>
                <a:cs typeface="Arial"/>
                <a:sym typeface="Arial"/>
              </a:rPr>
              <a:t>10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4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317500" algn="l" rtl="0">
              <a:lnSpc>
                <a:spcPct val="100000"/>
              </a:lnSpc>
              <a:spcBef>
                <a:spcPts val="0"/>
              </a:spcBef>
              <a:spcAft>
                <a:spcPts val="0"/>
              </a:spcAft>
              <a:buSzPts val="1400"/>
              <a:buChar char="-"/>
            </a:pPr>
            <a:r>
              <a:rPr lang="nl-BE"/>
              <a:t>12u20 -12u30</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nl-BE"/>
              <a:t>Vragen Stefan</a:t>
            </a:r>
            <a:endParaRPr/>
          </a:p>
          <a:p>
            <a:pPr marL="0" lvl="0" indent="0" algn="l" rtl="0">
              <a:lnSpc>
                <a:spcPct val="100000"/>
              </a:lnSpc>
              <a:spcBef>
                <a:spcPts val="0"/>
              </a:spcBef>
              <a:spcAft>
                <a:spcPts val="0"/>
              </a:spcAft>
              <a:buClr>
                <a:schemeClr val="dk1"/>
              </a:buClr>
              <a:buSzPts val="1100"/>
              <a:buFont typeface="Arial"/>
              <a:buNone/>
            </a:pPr>
            <a:r>
              <a:rPr lang="nl-BE"/>
              <a:t>Wat trok je aan als WG om (te gaan) switchen als leervorm in te zetten?</a:t>
            </a:r>
            <a:endParaRPr/>
          </a:p>
          <a:p>
            <a:pPr marL="0" lvl="0" indent="0" algn="l" rtl="0">
              <a:lnSpc>
                <a:spcPct val="100000"/>
              </a:lnSpc>
              <a:spcBef>
                <a:spcPts val="0"/>
              </a:spcBef>
              <a:spcAft>
                <a:spcPts val="0"/>
              </a:spcAft>
              <a:buClr>
                <a:schemeClr val="dk1"/>
              </a:buClr>
              <a:buSzPts val="1100"/>
              <a:buFont typeface="Arial"/>
              <a:buNone/>
            </a:pPr>
            <a:r>
              <a:rPr lang="nl-BE"/>
              <a:t>Zagen alle medewerkers het meteen zitten? (hoe groot was de goesting bij de medewerkers?) op welke manier medewerkers meegenomen in verhaal?</a:t>
            </a:r>
            <a:endParaRPr/>
          </a:p>
          <a:p>
            <a:pPr marL="0" lvl="0" indent="0" algn="l" rtl="0">
              <a:lnSpc>
                <a:spcPct val="100000"/>
              </a:lnSpc>
              <a:spcBef>
                <a:spcPts val="0"/>
              </a:spcBef>
              <a:spcAft>
                <a:spcPts val="0"/>
              </a:spcAft>
              <a:buClr>
                <a:schemeClr val="dk1"/>
              </a:buClr>
              <a:buSzPts val="1100"/>
              <a:buFont typeface="Arial"/>
              <a:buNone/>
            </a:pPr>
            <a:r>
              <a:rPr lang="nl-BE"/>
              <a:t>Wat voor leerplekken / leervragen? (werkplekken) kozen ze?</a:t>
            </a:r>
            <a:endParaRPr/>
          </a:p>
          <a:p>
            <a:pPr marL="0" lvl="0" indent="0" algn="l" rtl="0">
              <a:lnSpc>
                <a:spcPct val="100000"/>
              </a:lnSpc>
              <a:spcBef>
                <a:spcPts val="0"/>
              </a:spcBef>
              <a:spcAft>
                <a:spcPts val="0"/>
              </a:spcAft>
              <a:buClr>
                <a:schemeClr val="dk1"/>
              </a:buClr>
              <a:buSzPts val="1100"/>
              <a:buFont typeface="Arial"/>
              <a:buNone/>
            </a:pPr>
            <a:r>
              <a:rPr lang="nl-BE"/>
              <a:t>Wat vonden de deelnemers van de leeruitwisselingen? Wat waren hun reacties?</a:t>
            </a:r>
            <a:endParaRPr/>
          </a:p>
          <a:p>
            <a:pPr marL="0" lvl="0" indent="0" algn="l" rtl="0">
              <a:lnSpc>
                <a:spcPct val="100000"/>
              </a:lnSpc>
              <a:spcBef>
                <a:spcPts val="0"/>
              </a:spcBef>
              <a:spcAft>
                <a:spcPts val="0"/>
              </a:spcAft>
              <a:buClr>
                <a:schemeClr val="dk1"/>
              </a:buClr>
              <a:buSzPts val="1100"/>
              <a:buFont typeface="Arial"/>
              <a:buNone/>
            </a:pPr>
            <a:r>
              <a:rPr lang="nl-BE"/>
              <a:t>heb je zelf ook leervragers ontvangen? hoe was dat?</a:t>
            </a:r>
            <a:endParaRPr/>
          </a:p>
          <a:p>
            <a:pPr marL="0" lvl="0" indent="0" algn="l" rtl="0">
              <a:lnSpc>
                <a:spcPct val="100000"/>
              </a:lnSpc>
              <a:spcBef>
                <a:spcPts val="0"/>
              </a:spcBef>
              <a:spcAft>
                <a:spcPts val="0"/>
              </a:spcAft>
              <a:buClr>
                <a:schemeClr val="dk1"/>
              </a:buClr>
              <a:buSzPts val="1100"/>
              <a:buFont typeface="Arial"/>
              <a:buNone/>
            </a:pPr>
            <a:r>
              <a:rPr lang="nl-BE"/>
              <a:t>Zou je in de toekomst nog willen switchen? (op organisatieniveau)? wat is algehele effect? wat kan het nog meer worden? waar kijken jullie naar uit voor de toekomst? (quick wins? onverwachte effecten? toegeleid naar samenwerking tussen organisaties waarmee geswitched?)</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nl-BE"/>
              <a:t>km : bedankt voor deze waardevolle getuigenis.  </a:t>
            </a:r>
            <a:endParaRPr/>
          </a:p>
        </p:txBody>
      </p:sp>
      <p:sp>
        <p:nvSpPr>
          <p:cNvPr id="337" name="Google Shape;337;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2a7ef7caff9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2a7ef7caff9_0_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1" name="Google Shape;351;g2a7ef7caff9_0_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nl-BE"/>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2a7ef7caff9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2a7ef7caff9_0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9" name="Google Shape;359;g2a7ef7caff9_0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nl-BE"/>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nl-BE"/>
              <a:t>Voorbeelden</a:t>
            </a:r>
            <a:endParaRPr/>
          </a:p>
          <a:p>
            <a:pPr marL="0" lvl="0" indent="0" algn="l" rtl="0">
              <a:lnSpc>
                <a:spcPct val="100000"/>
              </a:lnSpc>
              <a:spcBef>
                <a:spcPts val="0"/>
              </a:spcBef>
              <a:spcAft>
                <a:spcPts val="0"/>
              </a:spcAft>
              <a:buClr>
                <a:schemeClr val="dk1"/>
              </a:buClr>
              <a:buSzPts val="1100"/>
              <a:buFont typeface="Arial"/>
              <a:buNone/>
            </a:pPr>
            <a:r>
              <a:rPr lang="nl-BE"/>
              <a:t>Zoekende naar manier om zowel werkgevers als werknemers te versterken en samen te betrekken op het leren.</a:t>
            </a:r>
            <a:endParaRPr/>
          </a:p>
          <a:p>
            <a:pPr marL="0" lvl="0" indent="0" algn="l" rtl="0">
              <a:lnSpc>
                <a:spcPct val="100000"/>
              </a:lnSpc>
              <a:spcBef>
                <a:spcPts val="0"/>
              </a:spcBef>
              <a:spcAft>
                <a:spcPts val="0"/>
              </a:spcAft>
              <a:buClr>
                <a:schemeClr val="dk1"/>
              </a:buClr>
              <a:buSzPts val="1100"/>
              <a:buFont typeface="Arial"/>
              <a:buNone/>
            </a:pPr>
            <a:r>
              <a:rPr lang="nl-BE"/>
              <a:t>Zoekende naar manier om intersectoraal samen te werken</a:t>
            </a:r>
            <a:endParaRPr/>
          </a:p>
          <a:p>
            <a:pPr marL="0" lvl="0" indent="0" algn="l" rtl="0">
              <a:lnSpc>
                <a:spcPct val="100000"/>
              </a:lnSpc>
              <a:spcBef>
                <a:spcPts val="0"/>
              </a:spcBef>
              <a:spcAft>
                <a:spcPts val="0"/>
              </a:spcAft>
              <a:buClr>
                <a:schemeClr val="dk1"/>
              </a:buClr>
              <a:buSzPts val="1100"/>
              <a:buFont typeface="Arial"/>
              <a:buNone/>
            </a:pPr>
            <a:r>
              <a:rPr lang="nl-BE"/>
              <a:t>Hoe kunnen we bijdragen aan levenslang leren</a:t>
            </a:r>
            <a:endParaRPr/>
          </a:p>
          <a:p>
            <a:pPr marL="0" lvl="0" indent="0" algn="l" rtl="0">
              <a:lnSpc>
                <a:spcPct val="100000"/>
              </a:lnSpc>
              <a:spcBef>
                <a:spcPts val="0"/>
              </a:spcBef>
              <a:spcAft>
                <a:spcPts val="0"/>
              </a:spcAft>
              <a:buSzPts val="1400"/>
              <a:buNone/>
            </a:pPr>
            <a:r>
              <a:rPr lang="nl-BE"/>
              <a:t>We nemen dit mee verder in de breakoutrooms.</a:t>
            </a:r>
            <a:endParaRPr/>
          </a:p>
        </p:txBody>
      </p:sp>
      <p:sp>
        <p:nvSpPr>
          <p:cNvPr id="366" name="Google Shape;36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nl-BE"/>
              <a:t>Voorbeelden</a:t>
            </a:r>
            <a:endParaRPr/>
          </a:p>
          <a:p>
            <a:pPr marL="0" lvl="0" indent="0" algn="l" rtl="0">
              <a:lnSpc>
                <a:spcPct val="100000"/>
              </a:lnSpc>
              <a:spcBef>
                <a:spcPts val="0"/>
              </a:spcBef>
              <a:spcAft>
                <a:spcPts val="0"/>
              </a:spcAft>
              <a:buClr>
                <a:schemeClr val="dk1"/>
              </a:buClr>
              <a:buSzPts val="1100"/>
              <a:buFont typeface="Arial"/>
              <a:buNone/>
            </a:pPr>
            <a:r>
              <a:rPr lang="nl-BE"/>
              <a:t>Zoekende naar manier om zowel werkgevers als werknemers te versterken en samen te betrekken op het leren.</a:t>
            </a:r>
            <a:endParaRPr/>
          </a:p>
          <a:p>
            <a:pPr marL="0" lvl="0" indent="0" algn="l" rtl="0">
              <a:lnSpc>
                <a:spcPct val="100000"/>
              </a:lnSpc>
              <a:spcBef>
                <a:spcPts val="0"/>
              </a:spcBef>
              <a:spcAft>
                <a:spcPts val="0"/>
              </a:spcAft>
              <a:buClr>
                <a:schemeClr val="dk1"/>
              </a:buClr>
              <a:buSzPts val="1100"/>
              <a:buFont typeface="Arial"/>
              <a:buNone/>
            </a:pPr>
            <a:r>
              <a:rPr lang="nl-BE"/>
              <a:t>Zoekende naar manier om intersectoraal samen te werken</a:t>
            </a:r>
            <a:endParaRPr/>
          </a:p>
          <a:p>
            <a:pPr marL="0" lvl="0" indent="0" algn="l" rtl="0">
              <a:lnSpc>
                <a:spcPct val="100000"/>
              </a:lnSpc>
              <a:spcBef>
                <a:spcPts val="0"/>
              </a:spcBef>
              <a:spcAft>
                <a:spcPts val="0"/>
              </a:spcAft>
              <a:buClr>
                <a:schemeClr val="dk1"/>
              </a:buClr>
              <a:buSzPts val="1100"/>
              <a:buFont typeface="Arial"/>
              <a:buNone/>
            </a:pPr>
            <a:r>
              <a:rPr lang="nl-BE"/>
              <a:t>Hoe kunnen we bijdragen aan levenslang leren</a:t>
            </a:r>
            <a:endParaRPr/>
          </a:p>
          <a:p>
            <a:pPr marL="0" lvl="0" indent="0" algn="l" rtl="0">
              <a:lnSpc>
                <a:spcPct val="100000"/>
              </a:lnSpc>
              <a:spcBef>
                <a:spcPts val="0"/>
              </a:spcBef>
              <a:spcAft>
                <a:spcPts val="0"/>
              </a:spcAft>
              <a:buSzPts val="1400"/>
              <a:buNone/>
            </a:pPr>
            <a:r>
              <a:rPr lang="nl-BE"/>
              <a:t>We nemen dit mee verder in de breakoutrooms.</a:t>
            </a:r>
            <a:endParaRPr/>
          </a:p>
        </p:txBody>
      </p:sp>
      <p:sp>
        <p:nvSpPr>
          <p:cNvPr id="373" name="Google Shape;37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nl-BE" dirty="0"/>
              <a:t> 12u40-12u45</a:t>
            </a:r>
            <a:endParaRPr dirty="0"/>
          </a:p>
          <a:p>
            <a:pPr marL="0" lvl="0" indent="0" algn="l" rtl="0">
              <a:lnSpc>
                <a:spcPct val="100000"/>
              </a:lnSpc>
              <a:spcBef>
                <a:spcPts val="0"/>
              </a:spcBef>
              <a:spcAft>
                <a:spcPts val="0"/>
              </a:spcAft>
              <a:buSzPts val="1400"/>
              <a:buNone/>
            </a:pPr>
            <a:r>
              <a:rPr lang="nl-BE" dirty="0"/>
              <a:t>km : bedankt Caroline  het draaiboek ligt op de planken,</a:t>
            </a:r>
            <a:endParaRPr dirty="0"/>
          </a:p>
          <a:p>
            <a:pPr marL="0" lvl="0" indent="0" algn="l" rtl="0">
              <a:lnSpc>
                <a:spcPct val="100000"/>
              </a:lnSpc>
              <a:spcBef>
                <a:spcPts val="0"/>
              </a:spcBef>
              <a:spcAft>
                <a:spcPts val="0"/>
              </a:spcAft>
              <a:buSzPts val="1400"/>
              <a:buNone/>
            </a:pPr>
            <a:r>
              <a:rPr lang="nl-BE" dirty="0"/>
              <a:t>zo dadelijk het woord aan Lotte van ESF zodat zij kan toelichten waarom dit project voor hen zo belangrijk is en hoe zij naar de toekomst kijken.</a:t>
            </a:r>
            <a:endParaRPr dirty="0"/>
          </a:p>
          <a:p>
            <a:pPr marL="0" lvl="0" indent="0" algn="l" rtl="0">
              <a:lnSpc>
                <a:spcPct val="100000"/>
              </a:lnSpc>
              <a:spcBef>
                <a:spcPts val="0"/>
              </a:spcBef>
              <a:spcAft>
                <a:spcPts val="0"/>
              </a:spcAft>
              <a:buClr>
                <a:schemeClr val="dk1"/>
              </a:buClr>
              <a:buSzPts val="1400"/>
              <a:buFont typeface="Arial"/>
              <a:buNone/>
            </a:pPr>
            <a:endParaRPr dirty="0"/>
          </a:p>
        </p:txBody>
      </p:sp>
      <p:sp>
        <p:nvSpPr>
          <p:cNvPr id="380" name="Google Shape;380;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nl-BE"/>
              <a:t> 12u40-12u45</a:t>
            </a:r>
            <a:endParaRPr/>
          </a:p>
          <a:p>
            <a:pPr marL="0" lvl="0" indent="0" algn="l" rtl="0">
              <a:lnSpc>
                <a:spcPct val="100000"/>
              </a:lnSpc>
              <a:spcBef>
                <a:spcPts val="0"/>
              </a:spcBef>
              <a:spcAft>
                <a:spcPts val="0"/>
              </a:spcAft>
              <a:buSzPts val="1400"/>
              <a:buNone/>
            </a:pPr>
            <a:r>
              <a:rPr lang="nl-BE"/>
              <a:t>km : bedankt Caroline  het draaiboek ligt op de planken,</a:t>
            </a:r>
            <a:endParaRPr/>
          </a:p>
          <a:p>
            <a:pPr marL="0" lvl="0" indent="0" algn="l" rtl="0">
              <a:lnSpc>
                <a:spcPct val="100000"/>
              </a:lnSpc>
              <a:spcBef>
                <a:spcPts val="0"/>
              </a:spcBef>
              <a:spcAft>
                <a:spcPts val="0"/>
              </a:spcAft>
              <a:buSzPts val="1400"/>
              <a:buNone/>
            </a:pPr>
            <a:r>
              <a:rPr lang="nl-BE"/>
              <a:t>zo dadelijk het woord aan Lotte van ESF zodat zij kan toelichten waarom dit project voor hen zo belangrijk is en hoe zij naar de toekomst kijken.</a:t>
            </a:r>
            <a:endParaRPr/>
          </a:p>
          <a:p>
            <a:pPr marL="0" lvl="0" indent="0" algn="l" rtl="0">
              <a:lnSpc>
                <a:spcPct val="100000"/>
              </a:lnSpc>
              <a:spcBef>
                <a:spcPts val="0"/>
              </a:spcBef>
              <a:spcAft>
                <a:spcPts val="0"/>
              </a:spcAft>
              <a:buClr>
                <a:schemeClr val="dk1"/>
              </a:buClr>
              <a:buSzPts val="1400"/>
              <a:buFont typeface="Arial"/>
              <a:buNone/>
            </a:pPr>
            <a:endParaRPr/>
          </a:p>
        </p:txBody>
      </p:sp>
      <p:sp>
        <p:nvSpPr>
          <p:cNvPr id="396" name="Google Shape;396;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24ae99b4055_0_10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nl-BE"/>
              <a:t>12u45-</a:t>
            </a:r>
            <a:endParaRPr/>
          </a:p>
          <a:p>
            <a:pPr marL="0" lvl="0" indent="0" algn="l" rtl="0">
              <a:lnSpc>
                <a:spcPct val="100000"/>
              </a:lnSpc>
              <a:spcBef>
                <a:spcPts val="0"/>
              </a:spcBef>
              <a:spcAft>
                <a:spcPts val="0"/>
              </a:spcAft>
              <a:buSzPts val="1400"/>
              <a:buNone/>
            </a:pPr>
            <a:r>
              <a:rPr lang="nl-BE"/>
              <a:t>We hopen dat er een urgentie kan gecreëerd worden rond levenslang leren (switching talents). Beschikken over een draaiboek en willen dit verduurzamen. </a:t>
            </a:r>
            <a:endParaRPr/>
          </a:p>
        </p:txBody>
      </p:sp>
      <p:sp>
        <p:nvSpPr>
          <p:cNvPr id="413" name="Google Shape;413;g24ae99b4055_0_1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2a2ee999447_3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nl-BE"/>
              <a:t>Stephan aan het woord om toe te lichten op welke manier er verschillende projectpartners ermee verder willen gaan</a:t>
            </a:r>
            <a:endParaRPr/>
          </a:p>
          <a:p>
            <a:pPr marL="0" lvl="0" indent="0" algn="l" rtl="0">
              <a:lnSpc>
                <a:spcPct val="100000"/>
              </a:lnSpc>
              <a:spcBef>
                <a:spcPts val="0"/>
              </a:spcBef>
              <a:spcAft>
                <a:spcPts val="0"/>
              </a:spcAft>
              <a:buSzPts val="1400"/>
              <a:buNone/>
            </a:pPr>
            <a:endParaRPr/>
          </a:p>
        </p:txBody>
      </p:sp>
      <p:sp>
        <p:nvSpPr>
          <p:cNvPr id="428" name="Google Shape;428;g2a2ee999447_3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28265964f5d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nl-BE"/>
              <a:t>toelichting wat is switching talent en wat is de toegevoegde waarde </a:t>
            </a:r>
            <a:endParaRPr/>
          </a:p>
          <a:p>
            <a:pPr marL="0" lvl="0" indent="0" algn="l" rtl="0">
              <a:lnSpc>
                <a:spcPct val="100000"/>
              </a:lnSpc>
              <a:spcBef>
                <a:spcPts val="0"/>
              </a:spcBef>
              <a:spcAft>
                <a:spcPts val="0"/>
              </a:spcAft>
              <a:buSzPts val="1400"/>
              <a:buNone/>
            </a:pPr>
            <a:r>
              <a:rPr lang="nl-BE"/>
              <a:t>getuigenis </a:t>
            </a:r>
            <a:r>
              <a:rPr lang="nl-BE" sz="1100" b="1">
                <a:latin typeface="Nunito"/>
                <a:ea typeface="Nunito"/>
                <a:cs typeface="Nunito"/>
                <a:sym typeface="Nunito"/>
              </a:rPr>
              <a:t>Inne Leuris, vzw PHA</a:t>
            </a:r>
            <a:endParaRPr sz="1100" b="1">
              <a:latin typeface="Nunito"/>
              <a:ea typeface="Nunito"/>
              <a:cs typeface="Nunito"/>
              <a:sym typeface="Nunito"/>
            </a:endParaRPr>
          </a:p>
          <a:p>
            <a:pPr marL="0" lvl="0" indent="0" algn="l" rtl="0">
              <a:lnSpc>
                <a:spcPct val="100000"/>
              </a:lnSpc>
              <a:spcBef>
                <a:spcPts val="0"/>
              </a:spcBef>
              <a:spcAft>
                <a:spcPts val="0"/>
              </a:spcAft>
              <a:buSzPts val="1400"/>
              <a:buNone/>
            </a:pPr>
            <a:r>
              <a:rPr lang="nl-BE" sz="1100" b="1">
                <a:latin typeface="Nunito"/>
                <a:ea typeface="Nunito"/>
                <a:cs typeface="Nunito"/>
                <a:sym typeface="Nunito"/>
              </a:rPr>
              <a:t>als eindproduct : draaiboek </a:t>
            </a:r>
            <a:endParaRPr sz="1100" b="1">
              <a:latin typeface="Nunito"/>
              <a:ea typeface="Nunito"/>
              <a:cs typeface="Nunito"/>
              <a:sym typeface="Nunito"/>
            </a:endParaRPr>
          </a:p>
          <a:p>
            <a:pPr marL="0" lvl="0" indent="0" algn="l" rtl="0">
              <a:lnSpc>
                <a:spcPct val="100000"/>
              </a:lnSpc>
              <a:spcBef>
                <a:spcPts val="0"/>
              </a:spcBef>
              <a:spcAft>
                <a:spcPts val="0"/>
              </a:spcAft>
              <a:buSzPts val="1400"/>
              <a:buNone/>
            </a:pPr>
            <a:r>
              <a:rPr lang="nl-BE" sz="1100" b="1">
                <a:latin typeface="Nunito"/>
                <a:ea typeface="Nunito"/>
                <a:cs typeface="Nunito"/>
                <a:sym typeface="Nunito"/>
              </a:rPr>
              <a:t>ESF </a:t>
            </a:r>
            <a:endParaRPr sz="1100" b="1">
              <a:latin typeface="Nunito"/>
              <a:ea typeface="Nunito"/>
              <a:cs typeface="Nunito"/>
              <a:sym typeface="Nunito"/>
            </a:endParaRPr>
          </a:p>
          <a:p>
            <a:pPr marL="0" lvl="0" indent="0" algn="l" rtl="0">
              <a:lnSpc>
                <a:spcPct val="100000"/>
              </a:lnSpc>
              <a:spcBef>
                <a:spcPts val="0"/>
              </a:spcBef>
              <a:spcAft>
                <a:spcPts val="0"/>
              </a:spcAft>
              <a:buSzPts val="1400"/>
              <a:buNone/>
            </a:pPr>
            <a:r>
              <a:rPr lang="nl-BE" sz="1100" b="1">
                <a:latin typeface="Nunito"/>
                <a:ea typeface="Nunito"/>
                <a:cs typeface="Nunito"/>
                <a:sym typeface="Nunito"/>
              </a:rPr>
              <a:t>vervolgstappen </a:t>
            </a:r>
            <a:endParaRPr sz="1100" b="1">
              <a:latin typeface="Nunito"/>
              <a:ea typeface="Nunito"/>
              <a:cs typeface="Nunito"/>
              <a:sym typeface="Nunito"/>
            </a:endParaRPr>
          </a:p>
          <a:p>
            <a:pPr marL="0" lvl="0" indent="0" algn="l" rtl="0">
              <a:lnSpc>
                <a:spcPct val="100000"/>
              </a:lnSpc>
              <a:spcBef>
                <a:spcPts val="0"/>
              </a:spcBef>
              <a:spcAft>
                <a:spcPts val="0"/>
              </a:spcAft>
              <a:buSzPts val="1400"/>
              <a:buNone/>
            </a:pPr>
            <a:r>
              <a:rPr lang="nl-BE"/>
              <a:t>we hebben ook een paar vragen die we doorheen de sessie aan de hand van mentimeter zullen stellen </a:t>
            </a:r>
            <a:endParaRPr/>
          </a:p>
        </p:txBody>
      </p:sp>
      <p:sp>
        <p:nvSpPr>
          <p:cNvPr id="168" name="Google Shape;168;g28265964f5d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1" name="Google Shape;45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p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nl-BE"/>
              <a:t>Voorbeelden</a:t>
            </a:r>
            <a:endParaRPr/>
          </a:p>
          <a:p>
            <a:pPr marL="0" lvl="0" indent="0" algn="l" rtl="0">
              <a:lnSpc>
                <a:spcPct val="100000"/>
              </a:lnSpc>
              <a:spcBef>
                <a:spcPts val="0"/>
              </a:spcBef>
              <a:spcAft>
                <a:spcPts val="0"/>
              </a:spcAft>
              <a:buClr>
                <a:schemeClr val="dk1"/>
              </a:buClr>
              <a:buSzPts val="1100"/>
              <a:buFont typeface="Arial"/>
              <a:buNone/>
            </a:pPr>
            <a:r>
              <a:rPr lang="nl-BE"/>
              <a:t>Zoekende naar manier om zowel werkgevers als werknemers te versterken en samen te betrekken op het leren.</a:t>
            </a:r>
            <a:endParaRPr/>
          </a:p>
          <a:p>
            <a:pPr marL="0" lvl="0" indent="0" algn="l" rtl="0">
              <a:lnSpc>
                <a:spcPct val="100000"/>
              </a:lnSpc>
              <a:spcBef>
                <a:spcPts val="0"/>
              </a:spcBef>
              <a:spcAft>
                <a:spcPts val="0"/>
              </a:spcAft>
              <a:buClr>
                <a:schemeClr val="dk1"/>
              </a:buClr>
              <a:buSzPts val="1100"/>
              <a:buFont typeface="Arial"/>
              <a:buNone/>
            </a:pPr>
            <a:r>
              <a:rPr lang="nl-BE"/>
              <a:t>Zoekende naar manier om intersectoraal samen te werken</a:t>
            </a:r>
            <a:endParaRPr/>
          </a:p>
          <a:p>
            <a:pPr marL="0" lvl="0" indent="0" algn="l" rtl="0">
              <a:lnSpc>
                <a:spcPct val="100000"/>
              </a:lnSpc>
              <a:spcBef>
                <a:spcPts val="0"/>
              </a:spcBef>
              <a:spcAft>
                <a:spcPts val="0"/>
              </a:spcAft>
              <a:buClr>
                <a:schemeClr val="dk1"/>
              </a:buClr>
              <a:buSzPts val="1100"/>
              <a:buFont typeface="Arial"/>
              <a:buNone/>
            </a:pPr>
            <a:r>
              <a:rPr lang="nl-BE"/>
              <a:t>Hoe kunnen we bijdragen aan levenslang leren</a:t>
            </a:r>
            <a:endParaRPr/>
          </a:p>
          <a:p>
            <a:pPr marL="0" lvl="0" indent="0" algn="l" rtl="0">
              <a:lnSpc>
                <a:spcPct val="100000"/>
              </a:lnSpc>
              <a:spcBef>
                <a:spcPts val="0"/>
              </a:spcBef>
              <a:spcAft>
                <a:spcPts val="0"/>
              </a:spcAft>
              <a:buSzPts val="1400"/>
              <a:buNone/>
            </a:pPr>
            <a:r>
              <a:rPr lang="nl-BE"/>
              <a:t>We nemen dit mee verder in de breakoutrooms.</a:t>
            </a:r>
            <a:endParaRPr/>
          </a:p>
        </p:txBody>
      </p:sp>
      <p:sp>
        <p:nvSpPr>
          <p:cNvPr id="460" name="Google Shape;460;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p4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nl-BE"/>
              <a:t>Bij deze wil ik jullie bedanken voor jullie deelname aan dit webinar.  </a:t>
            </a:r>
            <a:endParaRPr/>
          </a:p>
          <a:p>
            <a:pPr marL="0" lvl="0" indent="0" algn="l" rtl="0">
              <a:lnSpc>
                <a:spcPct val="100000"/>
              </a:lnSpc>
              <a:spcBef>
                <a:spcPts val="0"/>
              </a:spcBef>
              <a:spcAft>
                <a:spcPts val="0"/>
              </a:spcAft>
              <a:buSzPts val="1400"/>
              <a:buNone/>
            </a:pPr>
            <a:r>
              <a:rPr lang="nl-BE"/>
              <a:t>Daarnaast : ESF : subsidie om dit mogelijk te maken </a:t>
            </a:r>
            <a:endParaRPr/>
          </a:p>
          <a:p>
            <a:pPr marL="0" lvl="0" indent="0" algn="l" rtl="0">
              <a:lnSpc>
                <a:spcPct val="100000"/>
              </a:lnSpc>
              <a:spcBef>
                <a:spcPts val="0"/>
              </a:spcBef>
              <a:spcAft>
                <a:spcPts val="0"/>
              </a:spcAft>
              <a:buSzPts val="1400"/>
              <a:buNone/>
            </a:pPr>
            <a:r>
              <a:rPr lang="nl-BE"/>
              <a:t>partners : fijne samenwerking  - alle personen die hieraan meegewerkt hebben en ons geholpen hebben om tot dit eindproduct te komen, waaronder ook Ine : getuigenis</a:t>
            </a:r>
            <a:endParaRPr/>
          </a:p>
          <a:p>
            <a:pPr marL="0" lvl="0" indent="0" algn="l" rtl="0">
              <a:lnSpc>
                <a:spcPct val="100000"/>
              </a:lnSpc>
              <a:spcBef>
                <a:spcPts val="0"/>
              </a:spcBef>
              <a:spcAft>
                <a:spcPts val="0"/>
              </a:spcAft>
              <a:buSzPts val="1400"/>
              <a:buNone/>
            </a:pPr>
            <a:r>
              <a:rPr lang="nl-BE"/>
              <a:t>wij geloven zelf ontzettend in deze pragmatische leervorm en hopen van harte dat jullie er op een manier mee aan de slag kunnen/zullen gaan</a:t>
            </a:r>
            <a:endParaRPr/>
          </a:p>
          <a:p>
            <a:pPr marL="0" lvl="0" indent="0" algn="l" rtl="0">
              <a:lnSpc>
                <a:spcPct val="100000"/>
              </a:lnSpc>
              <a:spcBef>
                <a:spcPts val="0"/>
              </a:spcBef>
              <a:spcAft>
                <a:spcPts val="0"/>
              </a:spcAft>
              <a:buSzPts val="1400"/>
              <a:buNone/>
            </a:pPr>
            <a:endParaRPr/>
          </a:p>
        </p:txBody>
      </p:sp>
      <p:sp>
        <p:nvSpPr>
          <p:cNvPr id="468" name="Google Shape;468;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nl-BE"/>
              <a:t>In geval van vragen hierbij onze contactgegevens.</a:t>
            </a:r>
            <a:endParaRPr/>
          </a:p>
          <a:p>
            <a:pPr marL="0" lvl="0" indent="0" algn="l" rtl="0">
              <a:lnSpc>
                <a:spcPct val="100000"/>
              </a:lnSpc>
              <a:spcBef>
                <a:spcPts val="0"/>
              </a:spcBef>
              <a:spcAft>
                <a:spcPts val="0"/>
              </a:spcAft>
              <a:buClr>
                <a:schemeClr val="dk1"/>
              </a:buClr>
              <a:buSzPts val="1400"/>
              <a:buFont typeface="Calibri"/>
              <a:buNone/>
            </a:pPr>
            <a:r>
              <a:rPr lang="nl-BE" b="1"/>
              <a:t>24 januari </a:t>
            </a:r>
            <a:r>
              <a:rPr lang="nl-BE"/>
              <a:t>zal het definitieve handboek, alle templates en nuttige informatie online geplaatst worden. jullie zullen hier ook via e-mail een bevestiging van krijgen zodra dit online staat zodat jullie niet zelf moeten checken.</a:t>
            </a:r>
            <a:endParaRPr/>
          </a:p>
          <a:p>
            <a:pPr marL="0" lvl="0" indent="0" algn="l" rtl="0">
              <a:lnSpc>
                <a:spcPct val="100000"/>
              </a:lnSpc>
              <a:spcBef>
                <a:spcPts val="0"/>
              </a:spcBef>
              <a:spcAft>
                <a:spcPts val="0"/>
              </a:spcAft>
              <a:buClr>
                <a:schemeClr val="dk1"/>
              </a:buClr>
              <a:buSzPts val="1400"/>
              <a:buFont typeface="Calibri"/>
              <a:buNone/>
            </a:pPr>
            <a:r>
              <a:rPr lang="nl-BE"/>
              <a:t>deelnemers die op dit ogenblik vragen hebben, mogen nog even blijven hangen en dan beantwoorden we met plezier de vragen nu - nu stoppen met opname</a:t>
            </a:r>
            <a:endParaRPr/>
          </a:p>
        </p:txBody>
      </p:sp>
      <p:sp>
        <p:nvSpPr>
          <p:cNvPr id="482" name="Google Shape;482;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2848c1f5345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nl-BE"/>
              <a:t>de afgelopen 2 jaren hebben we dankzij een subsidie van ESF met deze 4 partners en ESF samen de krachten gebundeld om met Switching Talent aan de slag te gaan.  Nu, wat is Switching Talent…</a:t>
            </a:r>
            <a:endParaRPr/>
          </a:p>
        </p:txBody>
      </p:sp>
      <p:sp>
        <p:nvSpPr>
          <p:cNvPr id="181" name="Google Shape;181;g2848c1f5345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4c60116d0a_0_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nl-BE"/>
              <a:t>Switching Talent is een nieuwe succesvolle methodiek die individuele werknemers de kans biedt om gedurende korte tijd ongeacht statuut / leeftijd / functie / … mee te lopen in een andere, nieuwe, prikkelende werkomgeving, met andere woorden : medewerkers krijgen de mogelijkheid om over de grenzen van werkgevers heen in de praktijk bij een andere werkgever op een informele manier te gaan bijleren.   Het is een nieuwe vorm van leren waarmee we hopelijk bijkomende werknemers kunnen motiveren om zich regelmatig bij te scholen zodat ze duurzaam aan het werk kunnen blijven. bijvoorbeeld ik start als hr generalist bij een kmo waar ik ook verantwoordelijk ben voor rekrutering en ik ga in leeruitwisseling bij bedrijf a om een gestructureerd rekruteringsproces uit te werken, welke zijn nuttige rekruteringskanalen, manier van interviewen,....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204" name="Google Shape;204;g24c60116d0a_0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nl-BE"/>
              <a:t>De afgelopen 2 jaren hebben we met de verschillende partners ongeveer 150 leeruitwisselingen kunnen realiseren. Zoals jullie zien hebben hier medewerkers uit heel wat verschillende sectoren van mogen proeven. </a:t>
            </a:r>
            <a:endParaRPr/>
          </a:p>
          <a:p>
            <a:pPr marL="0" lvl="0" indent="0" algn="l" rtl="0">
              <a:lnSpc>
                <a:spcPct val="100000"/>
              </a:lnSpc>
              <a:spcBef>
                <a:spcPts val="0"/>
              </a:spcBef>
              <a:spcAft>
                <a:spcPts val="0"/>
              </a:spcAft>
              <a:buSzPts val="1400"/>
              <a:buNone/>
            </a:pPr>
            <a:r>
              <a:rPr lang="nl-BE"/>
              <a:t>behalve uitwisselingen binnen eigen sector, heel boeiend om over sectoren heen uit te wisselen : zo weer tot vernieuwende inzichten en soms ook meer openheid mogelijk  omdat het concurrentiegevoel dan niet aanwezig is.</a:t>
            </a:r>
            <a:endParaRPr/>
          </a:p>
          <a:p>
            <a:pPr marL="0" lvl="0" indent="0" algn="l" rtl="0">
              <a:lnSpc>
                <a:spcPct val="100000"/>
              </a:lnSpc>
              <a:spcBef>
                <a:spcPts val="0"/>
              </a:spcBef>
              <a:spcAft>
                <a:spcPts val="0"/>
              </a:spcAft>
              <a:buSzPts val="1400"/>
              <a:buNone/>
            </a:pPr>
            <a:r>
              <a:rPr lang="nl-BE"/>
              <a:t>Bijvoorbeeld een apotheker die naar een woonzorgcentrum switcht, </a:t>
            </a:r>
            <a:endParaRPr/>
          </a:p>
          <a:p>
            <a:pPr marL="0" lvl="0" indent="0" algn="l" rtl="0">
              <a:lnSpc>
                <a:spcPct val="100000"/>
              </a:lnSpc>
              <a:spcBef>
                <a:spcPts val="0"/>
              </a:spcBef>
              <a:spcAft>
                <a:spcPts val="0"/>
              </a:spcAft>
              <a:buSzPts val="1400"/>
              <a:buNone/>
            </a:pPr>
            <a:r>
              <a:rPr lang="nl-BE"/>
              <a:t>Iemand die natuurbeheer doet binnen de sociale economie, die naar een regulier groenbedrijf gaat switchen, </a:t>
            </a:r>
            <a:endParaRPr/>
          </a:p>
          <a:p>
            <a:pPr marL="0" lvl="0" indent="0" algn="l" rtl="0">
              <a:lnSpc>
                <a:spcPct val="100000"/>
              </a:lnSpc>
              <a:spcBef>
                <a:spcPts val="0"/>
              </a:spcBef>
              <a:spcAft>
                <a:spcPts val="0"/>
              </a:spcAft>
              <a:buSzPts val="1400"/>
              <a:buNone/>
            </a:pPr>
            <a:r>
              <a:rPr lang="nl-BE"/>
              <a:t>een ontwikkelaar van een grote IT-groep die naar een blindenorganisatie switcht om daar te leren over hoe applicaties zo toegankelijk mogelijk kunnen worden gemaakt voor slechtzienden …</a:t>
            </a:r>
            <a:endParaRPr/>
          </a:p>
          <a:p>
            <a:pPr marL="0" lvl="0" indent="0" algn="l" rtl="0">
              <a:lnSpc>
                <a:spcPct val="100000"/>
              </a:lnSpc>
              <a:spcBef>
                <a:spcPts val="0"/>
              </a:spcBef>
              <a:spcAft>
                <a:spcPts val="0"/>
              </a:spcAft>
              <a:buSzPts val="1400"/>
              <a:buNone/>
            </a:pPr>
            <a:r>
              <a:rPr lang="nl-BE"/>
              <a:t>De mogelijkheden zijn legio.</a:t>
            </a:r>
            <a:endParaRPr/>
          </a:p>
        </p:txBody>
      </p:sp>
      <p:sp>
        <p:nvSpPr>
          <p:cNvPr id="220" name="Google Shape;22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24ae99b4055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nl-BE"/>
              <a:t>binnen deze alsmaar sneller veranderende wereld, is het cruciaal dat we ons regelmatig bijscholen om mee te kunnen met alle nieuwigheden die op ons afkomen.  </a:t>
            </a:r>
            <a:endParaRPr/>
          </a:p>
        </p:txBody>
      </p:sp>
      <p:sp>
        <p:nvSpPr>
          <p:cNvPr id="251" name="Google Shape;251;g24ae99b4055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289f3ec6c6e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g289f3ec6c6e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nl-BE"/>
              <a:t>echter blijkt uit onderozk van de OESO dat ondanks het feit dat Vlaanderen zich al lang inzet om een cultuur van levenslang leren te creëren.  </a:t>
            </a:r>
            <a:endParaRPr/>
          </a:p>
          <a:p>
            <a:pPr marL="0" lvl="0" indent="0" algn="l" rtl="0">
              <a:lnSpc>
                <a:spcPct val="100000"/>
              </a:lnSpc>
              <a:spcBef>
                <a:spcPts val="0"/>
              </a:spcBef>
              <a:spcAft>
                <a:spcPts val="0"/>
              </a:spcAft>
              <a:buSzPts val="1400"/>
              <a:buNone/>
            </a:pPr>
            <a:r>
              <a:rPr lang="nl-BE"/>
              <a:t>we nog altijd slecht scoort op vlak van leercultuur.</a:t>
            </a:r>
            <a:endParaRPr/>
          </a:p>
          <a:p>
            <a:pPr marL="0" lvl="0" indent="0" algn="l" rtl="0">
              <a:lnSpc>
                <a:spcPct val="100000"/>
              </a:lnSpc>
              <a:spcBef>
                <a:spcPts val="0"/>
              </a:spcBef>
              <a:spcAft>
                <a:spcPts val="0"/>
              </a:spcAft>
              <a:buSzPts val="1400"/>
              <a:buNone/>
            </a:pPr>
            <a:r>
              <a:rPr lang="nl-BE"/>
              <a:t>De bereidheid van volwassenen om te leren blijft relatief laag, en de deelname van volwassenen die het meest nood hebben aan bij- en omscholing blijft achter. </a:t>
            </a:r>
            <a:endParaRPr/>
          </a:p>
          <a:p>
            <a:pPr marL="0" lvl="0" indent="0" algn="l" rtl="0">
              <a:lnSpc>
                <a:spcPct val="100000"/>
              </a:lnSpc>
              <a:spcBef>
                <a:spcPts val="0"/>
              </a:spcBef>
              <a:spcAft>
                <a:spcPts val="0"/>
              </a:spcAft>
              <a:buSzPts val="1400"/>
              <a:buNone/>
            </a:pPr>
            <a:r>
              <a:rPr lang="nl-BE"/>
              <a:t>Daarom is het nuttig om na te gaan hoe we het opleidingsaanbod aantrekkelijker kunnen maken ook voor mensen o.a. met een laag opleidingsniveau.  </a:t>
            </a:r>
            <a:endParaRPr/>
          </a:p>
          <a:p>
            <a:pPr marL="0" lvl="0" indent="0" algn="l" rtl="0">
              <a:lnSpc>
                <a:spcPct val="100000"/>
              </a:lnSpc>
              <a:spcBef>
                <a:spcPts val="0"/>
              </a:spcBef>
              <a:spcAft>
                <a:spcPts val="0"/>
              </a:spcAft>
              <a:buSzPts val="1400"/>
              <a:buNone/>
            </a:pPr>
            <a:r>
              <a:rPr lang="nl-BE"/>
              <a:t>bv 46% dreigt buiten de maatschappij te vallen omwille van de weinig digitale skills. (federgon webinar vorige week)</a:t>
            </a:r>
            <a:endParaRPr/>
          </a:p>
          <a:p>
            <a:pPr marL="0" lvl="0" indent="0" algn="l" rtl="0">
              <a:lnSpc>
                <a:spcPct val="100000"/>
              </a:lnSpc>
              <a:spcBef>
                <a:spcPts val="0"/>
              </a:spcBef>
              <a:spcAft>
                <a:spcPts val="0"/>
              </a:spcAft>
              <a:buSzPts val="1400"/>
              <a:buNone/>
            </a:pPr>
            <a:r>
              <a:rPr lang="nl-BE"/>
              <a:t>Denk maar aan medewerkers in een productie-omgeving : wat hebben we hen als opleidingsaanbod aan te bieden?</a:t>
            </a:r>
            <a:endParaRPr/>
          </a:p>
          <a:p>
            <a:pPr marL="0" lvl="0" indent="0" algn="l" rtl="0">
              <a:lnSpc>
                <a:spcPct val="100000"/>
              </a:lnSpc>
              <a:spcBef>
                <a:spcPts val="0"/>
              </a:spcBef>
              <a:spcAft>
                <a:spcPts val="0"/>
              </a:spcAft>
              <a:buSzPts val="1400"/>
              <a:buNone/>
            </a:pPr>
            <a:r>
              <a:rPr lang="nl-BE"/>
              <a:t>Daarom focussen OESO-landen doorgaans hun beleid voor levenslang leren op de behoeften van specifieke groepen die minder vaak deelnemen aan leeractiviteiten, zoals volwassenen met een laag opleidingsniveau, werklozen en migranten. </a:t>
            </a:r>
            <a:endParaRPr/>
          </a:p>
        </p:txBody>
      </p:sp>
      <p:sp>
        <p:nvSpPr>
          <p:cNvPr id="267" name="Google Shape;267;g289f3ec6c6e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nl-BE"/>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28265964f5d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 name="Google Shape;275;g28265964f5d_0_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nl-BE"/>
              <a:t>Belgische overheid streeft naar 80% tewerkstellingsgraad in 2030 en heeft binnen dit kader o.a. de arbeidsdeal eind 2022 ingevoerd.  </a:t>
            </a:r>
            <a:endParaRPr/>
          </a:p>
          <a:p>
            <a:pPr marL="0" lvl="0" indent="0" algn="l" rtl="0">
              <a:lnSpc>
                <a:spcPct val="100000"/>
              </a:lnSpc>
              <a:spcBef>
                <a:spcPts val="0"/>
              </a:spcBef>
              <a:spcAft>
                <a:spcPts val="0"/>
              </a:spcAft>
              <a:buSzPts val="1400"/>
              <a:buNone/>
            </a:pPr>
            <a:r>
              <a:rPr lang="nl-BE"/>
              <a:t>In het kader van de Arbeidsdeal heeft elke werknemer vanaf 2024 5 dagen individueel opleidingsrecht. Organisaties zijn zoekende naar zinvolle opleidingsnoden en hoe deze invullen, en Switching Talent kan hier zeker bij helpen.</a:t>
            </a:r>
            <a:endParaRPr/>
          </a:p>
        </p:txBody>
      </p:sp>
      <p:sp>
        <p:nvSpPr>
          <p:cNvPr id="276" name="Google Shape;276;g28265964f5d_0_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nl-BE"/>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24ae99b4055_0_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nl-BE"/>
              <a:t>Hoe je je als werkgever positioneert als aantrekkelijke werkgever</a:t>
            </a:r>
            <a:endParaRPr/>
          </a:p>
          <a:p>
            <a:pPr marL="457200" lvl="0" indent="-342900" algn="l" rtl="0">
              <a:lnSpc>
                <a:spcPct val="100000"/>
              </a:lnSpc>
              <a:spcBef>
                <a:spcPts val="0"/>
              </a:spcBef>
              <a:spcAft>
                <a:spcPts val="0"/>
              </a:spcAft>
              <a:buClr>
                <a:schemeClr val="dk1"/>
              </a:buClr>
              <a:buSzPts val="1800"/>
              <a:buFont typeface="Nunito"/>
              <a:buChar char="●"/>
            </a:pPr>
            <a:r>
              <a:rPr lang="nl-BE" sz="1800">
                <a:solidFill>
                  <a:srgbClr val="7F7F7F"/>
                </a:solidFill>
                <a:latin typeface="Nunito"/>
                <a:ea typeface="Nunito"/>
                <a:cs typeface="Nunito"/>
                <a:sym typeface="Nunito"/>
              </a:rPr>
              <a:t>Positief voor het </a:t>
            </a:r>
            <a:r>
              <a:rPr lang="nl-BE" sz="1800" b="1">
                <a:solidFill>
                  <a:srgbClr val="7F7F7F"/>
                </a:solidFill>
                <a:latin typeface="Nunito"/>
                <a:ea typeface="Nunito"/>
                <a:cs typeface="Nunito"/>
                <a:sym typeface="Nunito"/>
              </a:rPr>
              <a:t>bedrijfsimago </a:t>
            </a:r>
            <a:r>
              <a:rPr lang="nl-BE" sz="1800">
                <a:solidFill>
                  <a:srgbClr val="7F7F7F"/>
                </a:solidFill>
                <a:latin typeface="Nunito"/>
                <a:ea typeface="Nunito"/>
                <a:cs typeface="Nunito"/>
                <a:sym typeface="Nunito"/>
              </a:rPr>
              <a:t>als een </a:t>
            </a:r>
            <a:r>
              <a:rPr lang="nl-BE" sz="1800" b="1">
                <a:solidFill>
                  <a:srgbClr val="7F7F7F"/>
                </a:solidFill>
                <a:latin typeface="Nunito"/>
                <a:ea typeface="Nunito"/>
                <a:cs typeface="Nunito"/>
                <a:sym typeface="Nunito"/>
              </a:rPr>
              <a:t>open organisatie</a:t>
            </a:r>
            <a:r>
              <a:rPr lang="nl-BE" sz="1800">
                <a:solidFill>
                  <a:srgbClr val="7F7F7F"/>
                </a:solidFill>
                <a:latin typeface="Nunito"/>
                <a:ea typeface="Nunito"/>
                <a:cs typeface="Nunito"/>
                <a:sym typeface="Nunito"/>
              </a:rPr>
              <a:t> die:</a:t>
            </a:r>
            <a:endParaRPr sz="1800">
              <a:solidFill>
                <a:srgbClr val="7F7F7F"/>
              </a:solidFill>
              <a:latin typeface="Nunito"/>
              <a:ea typeface="Nunito"/>
              <a:cs typeface="Nunito"/>
              <a:sym typeface="Nunito"/>
            </a:endParaRPr>
          </a:p>
          <a:p>
            <a:pPr marL="914400" lvl="1" indent="-342900" algn="l" rtl="0">
              <a:lnSpc>
                <a:spcPct val="100000"/>
              </a:lnSpc>
              <a:spcBef>
                <a:spcPts val="0"/>
              </a:spcBef>
              <a:spcAft>
                <a:spcPts val="0"/>
              </a:spcAft>
              <a:buClr>
                <a:schemeClr val="dk1"/>
              </a:buClr>
              <a:buSzPts val="1800"/>
              <a:buFont typeface="Nunito"/>
              <a:buChar char="○"/>
            </a:pPr>
            <a:r>
              <a:rPr lang="nl-BE" sz="1800">
                <a:solidFill>
                  <a:srgbClr val="7F7F7F"/>
                </a:solidFill>
                <a:latin typeface="Nunito"/>
                <a:ea typeface="Nunito"/>
                <a:cs typeface="Nunito"/>
                <a:sym typeface="Nunito"/>
              </a:rPr>
              <a:t>Vertrouwen heeft in haar medewerkers</a:t>
            </a:r>
            <a:endParaRPr sz="1800">
              <a:solidFill>
                <a:srgbClr val="7F7F7F"/>
              </a:solidFill>
              <a:latin typeface="Nunito"/>
              <a:ea typeface="Nunito"/>
              <a:cs typeface="Nunito"/>
              <a:sym typeface="Nunito"/>
            </a:endParaRPr>
          </a:p>
          <a:p>
            <a:pPr marL="914400" lvl="1" indent="-342900" algn="l" rtl="0">
              <a:lnSpc>
                <a:spcPct val="100000"/>
              </a:lnSpc>
              <a:spcBef>
                <a:spcPts val="0"/>
              </a:spcBef>
              <a:spcAft>
                <a:spcPts val="0"/>
              </a:spcAft>
              <a:buClr>
                <a:schemeClr val="dk1"/>
              </a:buClr>
              <a:buSzPts val="1800"/>
              <a:buFont typeface="Nunito"/>
              <a:buChar char="○"/>
            </a:pPr>
            <a:r>
              <a:rPr lang="nl-BE" sz="1800">
                <a:solidFill>
                  <a:srgbClr val="7F7F7F"/>
                </a:solidFill>
                <a:latin typeface="Nunito"/>
                <a:ea typeface="Nunito"/>
                <a:cs typeface="Nunito"/>
                <a:sym typeface="Nunito"/>
              </a:rPr>
              <a:t>Gekend wil zijn als een lerende organisatie</a:t>
            </a:r>
            <a:endParaRPr sz="1800">
              <a:solidFill>
                <a:srgbClr val="7F7F7F"/>
              </a:solidFill>
              <a:latin typeface="Nunito"/>
              <a:ea typeface="Nunito"/>
              <a:cs typeface="Nunito"/>
              <a:sym typeface="Nunito"/>
            </a:endParaRPr>
          </a:p>
          <a:p>
            <a:pPr marL="914400" lvl="1" indent="-342900" algn="l" rtl="0">
              <a:lnSpc>
                <a:spcPct val="100000"/>
              </a:lnSpc>
              <a:spcBef>
                <a:spcPts val="0"/>
              </a:spcBef>
              <a:spcAft>
                <a:spcPts val="0"/>
              </a:spcAft>
              <a:buClr>
                <a:schemeClr val="dk1"/>
              </a:buClr>
              <a:buSzPts val="1800"/>
              <a:buFont typeface="Nunito"/>
              <a:buChar char="○"/>
            </a:pPr>
            <a:r>
              <a:rPr lang="nl-BE" sz="1800">
                <a:solidFill>
                  <a:srgbClr val="7F7F7F"/>
                </a:solidFill>
                <a:latin typeface="Nunito"/>
                <a:ea typeface="Nunito"/>
                <a:cs typeface="Nunito"/>
                <a:sym typeface="Nunito"/>
              </a:rPr>
              <a:t>En ook wil bijdragen aan een lerende samenleving door kennis te delen met anderen</a:t>
            </a:r>
            <a:endParaRPr sz="1800">
              <a:solidFill>
                <a:srgbClr val="7F7F7F"/>
              </a:solidFill>
              <a:latin typeface="Nunito"/>
              <a:ea typeface="Nunito"/>
              <a:cs typeface="Nunito"/>
              <a:sym typeface="Nunito"/>
            </a:endParaRPr>
          </a:p>
          <a:p>
            <a:pPr marL="914400" lvl="1" indent="-342900" algn="l" rtl="0">
              <a:lnSpc>
                <a:spcPct val="100000"/>
              </a:lnSpc>
              <a:spcBef>
                <a:spcPts val="0"/>
              </a:spcBef>
              <a:spcAft>
                <a:spcPts val="0"/>
              </a:spcAft>
              <a:buClr>
                <a:schemeClr val="dk1"/>
              </a:buClr>
              <a:buSzPts val="1800"/>
              <a:buFont typeface="Nunito"/>
              <a:buChar char="○"/>
            </a:pPr>
            <a:r>
              <a:rPr lang="nl-BE" sz="1800">
                <a:solidFill>
                  <a:srgbClr val="7F7F7F"/>
                </a:solidFill>
                <a:latin typeface="Nunito"/>
                <a:ea typeface="Nunito"/>
                <a:cs typeface="Nunito"/>
                <a:sym typeface="Nunito"/>
              </a:rPr>
              <a:t>Inzet  op CSR</a:t>
            </a:r>
            <a:endParaRPr sz="1800">
              <a:solidFill>
                <a:srgbClr val="7F7F7F"/>
              </a:solidFill>
              <a:latin typeface="Nunito"/>
              <a:ea typeface="Nunito"/>
              <a:cs typeface="Nunito"/>
              <a:sym typeface="Nunito"/>
            </a:endParaRPr>
          </a:p>
          <a:p>
            <a:pPr marL="0" lvl="0" indent="0" algn="l" rtl="0">
              <a:lnSpc>
                <a:spcPct val="100000"/>
              </a:lnSpc>
              <a:spcBef>
                <a:spcPts val="0"/>
              </a:spcBef>
              <a:spcAft>
                <a:spcPts val="0"/>
              </a:spcAft>
              <a:buClr>
                <a:schemeClr val="dk1"/>
              </a:buClr>
              <a:buSzPts val="1800"/>
              <a:buFont typeface="Arial"/>
              <a:buNone/>
            </a:pPr>
            <a:endParaRPr sz="1800">
              <a:solidFill>
                <a:srgbClr val="7F7F7F"/>
              </a:solidFill>
              <a:latin typeface="Nunito"/>
              <a:ea typeface="Nunito"/>
              <a:cs typeface="Nunito"/>
              <a:sym typeface="Nunito"/>
            </a:endParaRPr>
          </a:p>
          <a:p>
            <a:pPr marL="457200" lvl="0" indent="-342900" algn="l" rtl="0">
              <a:lnSpc>
                <a:spcPct val="100000"/>
              </a:lnSpc>
              <a:spcBef>
                <a:spcPts val="0"/>
              </a:spcBef>
              <a:spcAft>
                <a:spcPts val="0"/>
              </a:spcAft>
              <a:buClr>
                <a:schemeClr val="dk1"/>
              </a:buClr>
              <a:buSzPts val="1800"/>
              <a:buFont typeface="Nunito"/>
              <a:buChar char="●"/>
            </a:pPr>
            <a:r>
              <a:rPr lang="nl-BE" sz="1800" b="1">
                <a:solidFill>
                  <a:srgbClr val="7F7F7F"/>
                </a:solidFill>
                <a:latin typeface="Nunito"/>
                <a:ea typeface="Nunito"/>
                <a:cs typeface="Nunito"/>
                <a:sym typeface="Nunito"/>
              </a:rPr>
              <a:t>Verbeteren en versterken van netwerken en samenwerkingen </a:t>
            </a:r>
            <a:r>
              <a:rPr lang="nl-BE" sz="1800">
                <a:solidFill>
                  <a:srgbClr val="7F7F7F"/>
                </a:solidFill>
                <a:latin typeface="Nunito"/>
                <a:ea typeface="Nunito"/>
                <a:cs typeface="Nunito"/>
                <a:sym typeface="Nunito"/>
              </a:rPr>
              <a:t>(door elkaar beter te leren kennen, werking beter te begrijpen</a:t>
            </a:r>
            <a:endParaRPr sz="1800">
              <a:solidFill>
                <a:srgbClr val="7F7F7F"/>
              </a:solidFill>
              <a:latin typeface="Nunito"/>
              <a:ea typeface="Nunito"/>
              <a:cs typeface="Nunito"/>
              <a:sym typeface="Nunito"/>
            </a:endParaRPr>
          </a:p>
          <a:p>
            <a:pPr marL="914400" lvl="1" indent="-342900" algn="l" rtl="0">
              <a:lnSpc>
                <a:spcPct val="100000"/>
              </a:lnSpc>
              <a:spcBef>
                <a:spcPts val="0"/>
              </a:spcBef>
              <a:spcAft>
                <a:spcPts val="0"/>
              </a:spcAft>
              <a:buClr>
                <a:schemeClr val="dk1"/>
              </a:buClr>
              <a:buSzPts val="1800"/>
              <a:buFont typeface="Nunito"/>
              <a:buChar char="○"/>
            </a:pPr>
            <a:r>
              <a:rPr lang="nl-BE" sz="1800">
                <a:solidFill>
                  <a:srgbClr val="7F7F7F"/>
                </a:solidFill>
                <a:latin typeface="Nunito"/>
                <a:ea typeface="Nunito"/>
                <a:cs typeface="Nunito"/>
                <a:sym typeface="Nunito"/>
              </a:rPr>
              <a:t>Duurzaamheid: mensen duurzaam aan het werk houden (bijv. in CSR-reporting)</a:t>
            </a:r>
            <a:endParaRPr sz="1800">
              <a:solidFill>
                <a:srgbClr val="7F7F7F"/>
              </a:solidFill>
              <a:latin typeface="Nunito"/>
              <a:ea typeface="Nunito"/>
              <a:cs typeface="Nunito"/>
              <a:sym typeface="Nunito"/>
            </a:endParaRPr>
          </a:p>
          <a:p>
            <a:pPr marL="914400" lvl="1" indent="-342900" algn="l" rtl="0">
              <a:lnSpc>
                <a:spcPct val="100000"/>
              </a:lnSpc>
              <a:spcBef>
                <a:spcPts val="0"/>
              </a:spcBef>
              <a:spcAft>
                <a:spcPts val="0"/>
              </a:spcAft>
              <a:buClr>
                <a:schemeClr val="dk1"/>
              </a:buClr>
              <a:buSzPts val="1800"/>
              <a:buFont typeface="Nunito"/>
              <a:buChar char="○"/>
            </a:pPr>
            <a:r>
              <a:rPr lang="nl-BE" sz="1800">
                <a:solidFill>
                  <a:srgbClr val="7F7F7F"/>
                </a:solidFill>
                <a:latin typeface="Nunito"/>
                <a:ea typeface="Nunito"/>
                <a:cs typeface="Nunito"/>
                <a:sym typeface="Nunito"/>
              </a:rPr>
              <a:t>Vanuit nakende herstructurering: (Geeft medewerkers de kans om van verschillende werkcontexten te proeven)</a:t>
            </a:r>
            <a:endParaRPr sz="1800">
              <a:solidFill>
                <a:srgbClr val="7F7F7F"/>
              </a:solidFill>
              <a:latin typeface="Nunito"/>
              <a:ea typeface="Nunito"/>
              <a:cs typeface="Nunito"/>
              <a:sym typeface="Nunito"/>
            </a:endParaRPr>
          </a:p>
          <a:p>
            <a:pPr marL="914400" lvl="1" indent="-342900" algn="l" rtl="0">
              <a:lnSpc>
                <a:spcPct val="100000"/>
              </a:lnSpc>
              <a:spcBef>
                <a:spcPts val="0"/>
              </a:spcBef>
              <a:spcAft>
                <a:spcPts val="0"/>
              </a:spcAft>
              <a:buClr>
                <a:schemeClr val="dk1"/>
              </a:buClr>
              <a:buSzPts val="1800"/>
              <a:buFont typeface="Nunito"/>
              <a:buChar char="○"/>
            </a:pPr>
            <a:r>
              <a:rPr lang="nl-BE" sz="1800">
                <a:solidFill>
                  <a:srgbClr val="7F7F7F"/>
                </a:solidFill>
                <a:latin typeface="Nunito"/>
                <a:ea typeface="Nunito"/>
                <a:cs typeface="Nunito"/>
                <a:sym typeface="Nunito"/>
              </a:rPr>
              <a:t>Medewerkers die het even niet meer zien (zitten) de kans geven om zuurstof elders op te doen medewerkerstevredenheid), …</a:t>
            </a:r>
            <a:endParaRPr sz="1800">
              <a:solidFill>
                <a:srgbClr val="7F7F7F"/>
              </a:solidFill>
              <a:latin typeface="Nunito"/>
              <a:ea typeface="Nunito"/>
              <a:cs typeface="Nunito"/>
              <a:sym typeface="Nunito"/>
            </a:endParaRPr>
          </a:p>
          <a:p>
            <a:pPr marL="914400" lvl="0" indent="0" algn="l" rtl="0">
              <a:lnSpc>
                <a:spcPct val="100000"/>
              </a:lnSpc>
              <a:spcBef>
                <a:spcPts val="0"/>
              </a:spcBef>
              <a:spcAft>
                <a:spcPts val="0"/>
              </a:spcAft>
              <a:buClr>
                <a:schemeClr val="dk1"/>
              </a:buClr>
              <a:buSzPts val="1800"/>
              <a:buFont typeface="Arial"/>
              <a:buNone/>
            </a:pPr>
            <a:endParaRPr sz="1800">
              <a:solidFill>
                <a:srgbClr val="7F7F7F"/>
              </a:solidFill>
              <a:latin typeface="Nunito"/>
              <a:ea typeface="Nunito"/>
              <a:cs typeface="Nunito"/>
              <a:sym typeface="Nunito"/>
            </a:endParaRPr>
          </a:p>
          <a:p>
            <a:pPr marL="457200" lvl="0" indent="-342900" algn="l" rtl="0">
              <a:lnSpc>
                <a:spcPct val="106000"/>
              </a:lnSpc>
              <a:spcBef>
                <a:spcPts val="1200"/>
              </a:spcBef>
              <a:spcAft>
                <a:spcPts val="0"/>
              </a:spcAft>
              <a:buClr>
                <a:schemeClr val="dk1"/>
              </a:buClr>
              <a:buSzPts val="1800"/>
              <a:buFont typeface="Nunito"/>
              <a:buChar char="●"/>
            </a:pPr>
            <a:r>
              <a:rPr lang="nl-BE" sz="1800" b="1">
                <a:solidFill>
                  <a:srgbClr val="7F7F7F"/>
                </a:solidFill>
                <a:latin typeface="Nunito"/>
                <a:ea typeface="Nunito"/>
                <a:cs typeface="Nunito"/>
                <a:sym typeface="Nunito"/>
              </a:rPr>
              <a:t>Medewerkerstevredenheid stijgt</a:t>
            </a:r>
            <a:r>
              <a:rPr lang="nl-BE" sz="1800">
                <a:solidFill>
                  <a:srgbClr val="7F7F7F"/>
                </a:solidFill>
                <a:latin typeface="Nunito"/>
                <a:ea typeface="Nunito"/>
                <a:cs typeface="Nunito"/>
                <a:sym typeface="Nunito"/>
              </a:rPr>
              <a:t>: mensen motiveren</a:t>
            </a:r>
            <a:endParaRPr sz="1800">
              <a:solidFill>
                <a:srgbClr val="7F7F7F"/>
              </a:solidFill>
              <a:latin typeface="Nunito"/>
              <a:ea typeface="Nunito"/>
              <a:cs typeface="Nunito"/>
              <a:sym typeface="Nunito"/>
            </a:endParaRPr>
          </a:p>
          <a:p>
            <a:pPr marL="0" lvl="0" indent="0" algn="l" rtl="0">
              <a:lnSpc>
                <a:spcPct val="100000"/>
              </a:lnSpc>
              <a:spcBef>
                <a:spcPts val="0"/>
              </a:spcBef>
              <a:spcAft>
                <a:spcPts val="0"/>
              </a:spcAft>
              <a:buSzPts val="1400"/>
              <a:buNone/>
            </a:pPr>
            <a:endParaRPr/>
          </a:p>
        </p:txBody>
      </p:sp>
      <p:sp>
        <p:nvSpPr>
          <p:cNvPr id="307" name="Google Shape;307;g24ae99b4055_0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Afbeelding met bijschrift" type="picTx">
  <p:cSld name="PICTURE_WITH_CAPTION_TEXT">
    <p:spTree>
      <p:nvGrpSpPr>
        <p:cNvPr id="1" name="Shape 15"/>
        <p:cNvGrpSpPr/>
        <p:nvPr/>
      </p:nvGrpSpPr>
      <p:grpSpPr>
        <a:xfrm>
          <a:off x="0" y="0"/>
          <a:ext cx="0" cy="0"/>
          <a:chOff x="0" y="0"/>
          <a:chExt cx="0" cy="0"/>
        </a:xfrm>
      </p:grpSpPr>
      <p:sp>
        <p:nvSpPr>
          <p:cNvPr id="16" name="Google Shape;16;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30"/>
          <p:cNvSpPr>
            <a:spLocks noGrp="1"/>
          </p:cNvSpPr>
          <p:nvPr>
            <p:ph type="pic" idx="2"/>
          </p:nvPr>
        </p:nvSpPr>
        <p:spPr>
          <a:xfrm>
            <a:off x="5183188" y="987425"/>
            <a:ext cx="6172200" cy="4873625"/>
          </a:xfrm>
          <a:prstGeom prst="rect">
            <a:avLst/>
          </a:prstGeom>
          <a:noFill/>
          <a:ln>
            <a:noFill/>
          </a:ln>
        </p:spPr>
      </p:sp>
      <p:sp>
        <p:nvSpPr>
          <p:cNvPr id="18" name="Google Shape;18;p3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9" name="Google Shape;19;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BE"/>
              <a:t>‹nr.›</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el en verticale tekst" type="vertTx">
  <p:cSld name="VERTICAL_TEXT">
    <p:spTree>
      <p:nvGrpSpPr>
        <p:cNvPr id="1" name="Shape 72"/>
        <p:cNvGrpSpPr/>
        <p:nvPr/>
      </p:nvGrpSpPr>
      <p:grpSpPr>
        <a:xfrm>
          <a:off x="0" y="0"/>
          <a:ext cx="0" cy="0"/>
          <a:chOff x="0" y="0"/>
          <a:chExt cx="0" cy="0"/>
        </a:xfrm>
      </p:grpSpPr>
      <p:sp>
        <p:nvSpPr>
          <p:cNvPr id="73" name="Google Shape;73;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3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BE"/>
              <a:t>‹nr.›</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e titel en tekst" type="vertTitleAndTx">
  <p:cSld name="VERTICAL_TITLE_AND_VERTICAL_TEXT">
    <p:spTree>
      <p:nvGrpSpPr>
        <p:cNvPr id="1" name="Shape 78"/>
        <p:cNvGrpSpPr/>
        <p:nvPr/>
      </p:nvGrpSpPr>
      <p:grpSpPr>
        <a:xfrm>
          <a:off x="0" y="0"/>
          <a:ext cx="0" cy="0"/>
          <a:chOff x="0" y="0"/>
          <a:chExt cx="0" cy="0"/>
        </a:xfrm>
      </p:grpSpPr>
      <p:sp>
        <p:nvSpPr>
          <p:cNvPr id="79" name="Google Shape;79;p3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3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BE"/>
              <a:t>‹nr.›</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Afbeelding met bijschrift" type="picTx">
  <p:cSld name="PICTURE_WITH_CAPTION_TEXT">
    <p:spTree>
      <p:nvGrpSpPr>
        <p:cNvPr id="1" name="Shape 90"/>
        <p:cNvGrpSpPr/>
        <p:nvPr/>
      </p:nvGrpSpPr>
      <p:grpSpPr>
        <a:xfrm>
          <a:off x="0" y="0"/>
          <a:ext cx="0" cy="0"/>
          <a:chOff x="0" y="0"/>
          <a:chExt cx="0" cy="0"/>
        </a:xfrm>
      </p:grpSpPr>
      <p:sp>
        <p:nvSpPr>
          <p:cNvPr id="91" name="Google Shape;91;p2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23"/>
          <p:cNvSpPr>
            <a:spLocks noGrp="1"/>
          </p:cNvSpPr>
          <p:nvPr>
            <p:ph type="pic" idx="2"/>
          </p:nvPr>
        </p:nvSpPr>
        <p:spPr>
          <a:xfrm>
            <a:off x="5183188" y="987425"/>
            <a:ext cx="6172200" cy="4873625"/>
          </a:xfrm>
          <a:prstGeom prst="rect">
            <a:avLst/>
          </a:prstGeom>
          <a:noFill/>
          <a:ln>
            <a:noFill/>
          </a:ln>
        </p:spPr>
      </p:sp>
      <p:sp>
        <p:nvSpPr>
          <p:cNvPr id="93" name="Google Shape;93;p2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4" name="Google Shape;94;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BE"/>
              <a:t>‹nr.›</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el en object" type="obj">
  <p:cSld name="OBJECT">
    <p:spTree>
      <p:nvGrpSpPr>
        <p:cNvPr id="1" name="Shape 97"/>
        <p:cNvGrpSpPr/>
        <p:nvPr/>
      </p:nvGrpSpPr>
      <p:grpSpPr>
        <a:xfrm>
          <a:off x="0" y="0"/>
          <a:ext cx="0" cy="0"/>
          <a:chOff x="0" y="0"/>
          <a:chExt cx="0" cy="0"/>
        </a:xfrm>
      </p:grpSpPr>
      <p:sp>
        <p:nvSpPr>
          <p:cNvPr id="98" name="Google Shape;98;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p3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0" name="Google Shape;100;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BE"/>
              <a:t>‹nr.›</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ekop" type="secHead">
  <p:cSld name="SECTION_HEADER">
    <p:spTree>
      <p:nvGrpSpPr>
        <p:cNvPr id="1" name="Shape 103"/>
        <p:cNvGrpSpPr/>
        <p:nvPr/>
      </p:nvGrpSpPr>
      <p:grpSpPr>
        <a:xfrm>
          <a:off x="0" y="0"/>
          <a:ext cx="0" cy="0"/>
          <a:chOff x="0" y="0"/>
          <a:chExt cx="0" cy="0"/>
        </a:xfrm>
      </p:grpSpPr>
      <p:sp>
        <p:nvSpPr>
          <p:cNvPr id="104" name="Google Shape;104;p3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p3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06" name="Google Shape;106;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 name="Google Shape;108;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BE"/>
              <a:t>‹nr.›</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Inhoud van twee" type="twoObj">
  <p:cSld name="TWO_OBJECTS">
    <p:spTree>
      <p:nvGrpSpPr>
        <p:cNvPr id="1" name="Shape 109"/>
        <p:cNvGrpSpPr/>
        <p:nvPr/>
      </p:nvGrpSpPr>
      <p:grpSpPr>
        <a:xfrm>
          <a:off x="0" y="0"/>
          <a:ext cx="0" cy="0"/>
          <a:chOff x="0" y="0"/>
          <a:chExt cx="0" cy="0"/>
        </a:xfrm>
      </p:grpSpPr>
      <p:sp>
        <p:nvSpPr>
          <p:cNvPr id="110" name="Google Shape;110;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 name="Google Shape;111;p3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 name="Google Shape;112;p3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3" name="Google Shape;113;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 name="Google Shape;114;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5" name="Google Shape;115;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BE"/>
              <a:t>‹nr.›</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Vergelijking" type="twoTxTwoObj">
  <p:cSld name="TWO_OBJECTS_WITH_TEXT">
    <p:spTree>
      <p:nvGrpSpPr>
        <p:cNvPr id="1" name="Shape 116"/>
        <p:cNvGrpSpPr/>
        <p:nvPr/>
      </p:nvGrpSpPr>
      <p:grpSpPr>
        <a:xfrm>
          <a:off x="0" y="0"/>
          <a:ext cx="0" cy="0"/>
          <a:chOff x="0" y="0"/>
          <a:chExt cx="0" cy="0"/>
        </a:xfrm>
      </p:grpSpPr>
      <p:sp>
        <p:nvSpPr>
          <p:cNvPr id="117" name="Google Shape;117;p3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 name="Google Shape;118;p3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9" name="Google Shape;119;p3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0" name="Google Shape;120;p3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1" name="Google Shape;121;p3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2" name="Google Shape;122;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3" name="Google Shape;123;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4" name="Google Shape;124;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BE"/>
              <a:t>‹nr.›</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Alleen titel" type="titleOnly">
  <p:cSld name="TITLE_ONLY">
    <p:spTree>
      <p:nvGrpSpPr>
        <p:cNvPr id="1" name="Shape 125"/>
        <p:cNvGrpSpPr/>
        <p:nvPr/>
      </p:nvGrpSpPr>
      <p:grpSpPr>
        <a:xfrm>
          <a:off x="0" y="0"/>
          <a:ext cx="0" cy="0"/>
          <a:chOff x="0" y="0"/>
          <a:chExt cx="0" cy="0"/>
        </a:xfrm>
      </p:grpSpPr>
      <p:sp>
        <p:nvSpPr>
          <p:cNvPr id="126" name="Google Shape;126;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7" name="Google Shape;127;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8" name="Google Shape;128;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9" name="Google Shape;129;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BE"/>
              <a:t>‹nr.›</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Leeg" type="blank">
  <p:cSld name="BLANK">
    <p:spTree>
      <p:nvGrpSpPr>
        <p:cNvPr id="1" name="Shape 130"/>
        <p:cNvGrpSpPr/>
        <p:nvPr/>
      </p:nvGrpSpPr>
      <p:grpSpPr>
        <a:xfrm>
          <a:off x="0" y="0"/>
          <a:ext cx="0" cy="0"/>
          <a:chOff x="0" y="0"/>
          <a:chExt cx="0" cy="0"/>
        </a:xfrm>
      </p:grpSpPr>
      <p:sp>
        <p:nvSpPr>
          <p:cNvPr id="131" name="Google Shape;131;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2" name="Google Shape;132;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3" name="Google Shape;133;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BE"/>
              <a:t>‹nr.›</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Inhoud met bijschrift" type="objTx">
  <p:cSld name="OBJECT_WITH_CAPTION_TEXT">
    <p:spTree>
      <p:nvGrpSpPr>
        <p:cNvPr id="1" name="Shape 134"/>
        <p:cNvGrpSpPr/>
        <p:nvPr/>
      </p:nvGrpSpPr>
      <p:grpSpPr>
        <a:xfrm>
          <a:off x="0" y="0"/>
          <a:ext cx="0" cy="0"/>
          <a:chOff x="0" y="0"/>
          <a:chExt cx="0" cy="0"/>
        </a:xfrm>
      </p:grpSpPr>
      <p:sp>
        <p:nvSpPr>
          <p:cNvPr id="135" name="Google Shape;135;p3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6" name="Google Shape;136;p3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37" name="Google Shape;137;p3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38" name="Google Shape;138;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9" name="Google Shape;139;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0" name="Google Shape;140;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BE"/>
              <a:t>‹nr.›</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el en object" type="obj">
  <p:cSld name="OBJECT">
    <p:spTree>
      <p:nvGrpSpPr>
        <p:cNvPr id="1" name="Shape 22"/>
        <p:cNvGrpSpPr/>
        <p:nvPr/>
      </p:nvGrpSpPr>
      <p:grpSpPr>
        <a:xfrm>
          <a:off x="0" y="0"/>
          <a:ext cx="0" cy="0"/>
          <a:chOff x="0" y="0"/>
          <a:chExt cx="0" cy="0"/>
        </a:xfrm>
      </p:grpSpPr>
      <p:sp>
        <p:nvSpPr>
          <p:cNvPr id="23" name="Google Shape;23;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2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BE"/>
              <a:t>‹nr.›</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el en verticale tekst" type="vertTx">
  <p:cSld name="VERTICAL_TEXT">
    <p:spTree>
      <p:nvGrpSpPr>
        <p:cNvPr id="1" name="Shape 141"/>
        <p:cNvGrpSpPr/>
        <p:nvPr/>
      </p:nvGrpSpPr>
      <p:grpSpPr>
        <a:xfrm>
          <a:off x="0" y="0"/>
          <a:ext cx="0" cy="0"/>
          <a:chOff x="0" y="0"/>
          <a:chExt cx="0" cy="0"/>
        </a:xfrm>
      </p:grpSpPr>
      <p:sp>
        <p:nvSpPr>
          <p:cNvPr id="142" name="Google Shape;142;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3" name="Google Shape;143;p4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4" name="Google Shape;144;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5" name="Google Shape;145;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6" name="Google Shape;146;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BE"/>
              <a:t>‹nr.›</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ticale titel en tekst" type="vertTitleAndTx">
  <p:cSld name="VERTICAL_TITLE_AND_VERTICAL_TEXT">
    <p:spTree>
      <p:nvGrpSpPr>
        <p:cNvPr id="1" name="Shape 147"/>
        <p:cNvGrpSpPr/>
        <p:nvPr/>
      </p:nvGrpSpPr>
      <p:grpSpPr>
        <a:xfrm>
          <a:off x="0" y="0"/>
          <a:ext cx="0" cy="0"/>
          <a:chOff x="0" y="0"/>
          <a:chExt cx="0" cy="0"/>
        </a:xfrm>
      </p:grpSpPr>
      <p:sp>
        <p:nvSpPr>
          <p:cNvPr id="148" name="Google Shape;148;p4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9" name="Google Shape;149;p4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0" name="Google Shape;150;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1" name="Google Shape;151;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2" name="Google Shape;152;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BE"/>
              <a:t>‹nr.›</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eldia" type="title">
  <p:cSld name="TITLE">
    <p:spTree>
      <p:nvGrpSpPr>
        <p:cNvPr id="1" name="Shape 28"/>
        <p:cNvGrpSpPr/>
        <p:nvPr/>
      </p:nvGrpSpPr>
      <p:grpSpPr>
        <a:xfrm>
          <a:off x="0" y="0"/>
          <a:ext cx="0" cy="0"/>
          <a:chOff x="0" y="0"/>
          <a:chExt cx="0" cy="0"/>
        </a:xfrm>
      </p:grpSpPr>
      <p:sp>
        <p:nvSpPr>
          <p:cNvPr id="29" name="Google Shape;29;p2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2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1" name="Google Shape;31;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BE"/>
              <a:t>‹nr.›</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ekop" type="secHead">
  <p:cSld name="SECTION_HEADER">
    <p:spTree>
      <p:nvGrpSpPr>
        <p:cNvPr id="1" name="Shape 34"/>
        <p:cNvGrpSpPr/>
        <p:nvPr/>
      </p:nvGrpSpPr>
      <p:grpSpPr>
        <a:xfrm>
          <a:off x="0" y="0"/>
          <a:ext cx="0" cy="0"/>
          <a:chOff x="0" y="0"/>
          <a:chExt cx="0" cy="0"/>
        </a:xfrm>
      </p:grpSpPr>
      <p:sp>
        <p:nvSpPr>
          <p:cNvPr id="35" name="Google Shape;35;p2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2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7" name="Google Shape;37;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BE"/>
              <a:t>‹nr.›</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Inhoud van twee" type="twoObj">
  <p:cSld name="TWO_OBJECTS">
    <p:spTree>
      <p:nvGrpSpPr>
        <p:cNvPr id="1" name="Shape 40"/>
        <p:cNvGrpSpPr/>
        <p:nvPr/>
      </p:nvGrpSpPr>
      <p:grpSpPr>
        <a:xfrm>
          <a:off x="0" y="0"/>
          <a:ext cx="0" cy="0"/>
          <a:chOff x="0" y="0"/>
          <a:chExt cx="0" cy="0"/>
        </a:xfrm>
      </p:grpSpPr>
      <p:sp>
        <p:nvSpPr>
          <p:cNvPr id="41" name="Google Shape;41;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2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BE"/>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Vergelijking" type="twoTxTwoObj">
  <p:cSld name="TWO_OBJECTS_WITH_TEXT">
    <p:spTree>
      <p:nvGrpSpPr>
        <p:cNvPr id="1" name="Shape 47"/>
        <p:cNvGrpSpPr/>
        <p:nvPr/>
      </p:nvGrpSpPr>
      <p:grpSpPr>
        <a:xfrm>
          <a:off x="0" y="0"/>
          <a:ext cx="0" cy="0"/>
          <a:chOff x="0" y="0"/>
          <a:chExt cx="0" cy="0"/>
        </a:xfrm>
      </p:grpSpPr>
      <p:sp>
        <p:nvSpPr>
          <p:cNvPr id="48" name="Google Shape;48;p2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2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0" name="Google Shape;50;p2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2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2" name="Google Shape;52;p2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BE"/>
              <a:t>‹nr.›</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Alleen titel" type="titleOnly">
  <p:cSld name="TITLE_ONLY">
    <p:spTree>
      <p:nvGrpSpPr>
        <p:cNvPr id="1" name="Shape 56"/>
        <p:cNvGrpSpPr/>
        <p:nvPr/>
      </p:nvGrpSpPr>
      <p:grpSpPr>
        <a:xfrm>
          <a:off x="0" y="0"/>
          <a:ext cx="0" cy="0"/>
          <a:chOff x="0" y="0"/>
          <a:chExt cx="0" cy="0"/>
        </a:xfrm>
      </p:grpSpPr>
      <p:sp>
        <p:nvSpPr>
          <p:cNvPr id="57" name="Google Shape;57;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BE"/>
              <a:t>‹nr.›</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Leeg" type="blank">
  <p:cSld name="BLANK">
    <p:spTree>
      <p:nvGrpSpPr>
        <p:cNvPr id="1" name="Shape 61"/>
        <p:cNvGrpSpPr/>
        <p:nvPr/>
      </p:nvGrpSpPr>
      <p:grpSpPr>
        <a:xfrm>
          <a:off x="0" y="0"/>
          <a:ext cx="0" cy="0"/>
          <a:chOff x="0" y="0"/>
          <a:chExt cx="0" cy="0"/>
        </a:xfrm>
      </p:grpSpPr>
      <p:sp>
        <p:nvSpPr>
          <p:cNvPr id="62" name="Google Shape;62;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BE"/>
              <a:t>‹nr.›</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nhoud met bijschrift" type="objTx">
  <p:cSld name="OBJECT_WITH_CAPTION_TEXT">
    <p:spTree>
      <p:nvGrpSpPr>
        <p:cNvPr id="1" name="Shape 65"/>
        <p:cNvGrpSpPr/>
        <p:nvPr/>
      </p:nvGrpSpPr>
      <p:grpSpPr>
        <a:xfrm>
          <a:off x="0" y="0"/>
          <a:ext cx="0" cy="0"/>
          <a:chOff x="0" y="0"/>
          <a:chExt cx="0" cy="0"/>
        </a:xfrm>
      </p:grpSpPr>
      <p:sp>
        <p:nvSpPr>
          <p:cNvPr id="66" name="Google Shape;66;p2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8" name="Google Shape;68;p2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BE"/>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BE"/>
              <a:t>‹nr.›</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85" name="Google Shape;85;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6" name="Google Shape;86;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 name="Google Shape;87;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8" name="Google Shape;88;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9" name="Google Shape;89;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BE"/>
              <a:t>‹nr.›</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6.jpg"/><Relationship Id="rId5" Type="http://schemas.openxmlformats.org/officeDocument/2006/relationships/image" Target="../media/image9.jp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3.png"/><Relationship Id="rId10" Type="http://schemas.openxmlformats.org/officeDocument/2006/relationships/image" Target="../media/image9.jpg"/><Relationship Id="rId4" Type="http://schemas.openxmlformats.org/officeDocument/2006/relationships/hyperlink" Target="mailto:info@switchingtalent.be" TargetMode="External"/><Relationship Id="rId9" Type="http://schemas.openxmlformats.org/officeDocument/2006/relationships/image" Target="../media/image1.jp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1.jpg"/><Relationship Id="rId7" Type="http://schemas.openxmlformats.org/officeDocument/2006/relationships/image" Target="../media/image10.png"/><Relationship Id="rId12"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14.png"/><Relationship Id="rId5" Type="http://schemas.openxmlformats.org/officeDocument/2006/relationships/image" Target="../media/image2.png"/><Relationship Id="rId10" Type="http://schemas.openxmlformats.org/officeDocument/2006/relationships/image" Target="../media/image13.png"/><Relationship Id="rId4" Type="http://schemas.openxmlformats.org/officeDocument/2006/relationships/image" Target="../media/image5.png"/><Relationship Id="rId9" Type="http://schemas.openxmlformats.org/officeDocument/2006/relationships/image" Target="../media/image12.png"/><Relationship Id="rId1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8.png"/><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3.jpg"/><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57" name="Google Shape;157;p42"/>
          <p:cNvPicPr preferRelativeResize="0"/>
          <p:nvPr/>
        </p:nvPicPr>
        <p:blipFill rotWithShape="1">
          <a:blip r:embed="rId3">
            <a:alphaModFix/>
          </a:blip>
          <a:srcRect/>
          <a:stretch/>
        </p:blipFill>
        <p:spPr>
          <a:xfrm>
            <a:off x="1629944" y="5697852"/>
            <a:ext cx="991215" cy="991215"/>
          </a:xfrm>
          <a:prstGeom prst="rect">
            <a:avLst/>
          </a:prstGeom>
          <a:noFill/>
          <a:ln>
            <a:noFill/>
          </a:ln>
        </p:spPr>
      </p:pic>
      <p:pic>
        <p:nvPicPr>
          <p:cNvPr id="158" name="Google Shape;158;p42"/>
          <p:cNvPicPr preferRelativeResize="0"/>
          <p:nvPr/>
        </p:nvPicPr>
        <p:blipFill rotWithShape="1">
          <a:blip r:embed="rId4">
            <a:alphaModFix/>
          </a:blip>
          <a:srcRect/>
          <a:stretch/>
        </p:blipFill>
        <p:spPr>
          <a:xfrm>
            <a:off x="6157258" y="5415724"/>
            <a:ext cx="1442276" cy="1442276"/>
          </a:xfrm>
          <a:prstGeom prst="rect">
            <a:avLst/>
          </a:prstGeom>
          <a:noFill/>
          <a:ln>
            <a:noFill/>
          </a:ln>
        </p:spPr>
      </p:pic>
      <p:sp>
        <p:nvSpPr>
          <p:cNvPr id="159" name="Google Shape;159;p42"/>
          <p:cNvSpPr/>
          <p:nvPr/>
        </p:nvSpPr>
        <p:spPr>
          <a:xfrm>
            <a:off x="-20611" y="1405054"/>
            <a:ext cx="12227400" cy="3847170"/>
          </a:xfrm>
          <a:prstGeom prst="rect">
            <a:avLst/>
          </a:prstGeom>
          <a:solidFill>
            <a:srgbClr val="00BCDF">
              <a:alpha val="2705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160" name="Google Shape;160;p42"/>
          <p:cNvPicPr preferRelativeResize="0"/>
          <p:nvPr/>
        </p:nvPicPr>
        <p:blipFill rotWithShape="1">
          <a:blip r:embed="rId5">
            <a:alphaModFix/>
          </a:blip>
          <a:srcRect/>
          <a:stretch/>
        </p:blipFill>
        <p:spPr>
          <a:xfrm>
            <a:off x="2995816" y="5849499"/>
            <a:ext cx="993002" cy="660798"/>
          </a:xfrm>
          <a:prstGeom prst="rect">
            <a:avLst/>
          </a:prstGeom>
          <a:noFill/>
          <a:ln>
            <a:noFill/>
          </a:ln>
        </p:spPr>
      </p:pic>
      <p:pic>
        <p:nvPicPr>
          <p:cNvPr id="161" name="Google Shape;161;p42"/>
          <p:cNvPicPr preferRelativeResize="0"/>
          <p:nvPr/>
        </p:nvPicPr>
        <p:blipFill rotWithShape="1">
          <a:blip r:embed="rId6">
            <a:alphaModFix/>
          </a:blip>
          <a:srcRect/>
          <a:stretch/>
        </p:blipFill>
        <p:spPr>
          <a:xfrm>
            <a:off x="8203552" y="5844305"/>
            <a:ext cx="3693850" cy="674125"/>
          </a:xfrm>
          <a:prstGeom prst="rect">
            <a:avLst/>
          </a:prstGeom>
          <a:noFill/>
          <a:ln>
            <a:noFill/>
          </a:ln>
        </p:spPr>
      </p:pic>
      <p:pic>
        <p:nvPicPr>
          <p:cNvPr id="162" name="Google Shape;162;p42"/>
          <p:cNvPicPr preferRelativeResize="0"/>
          <p:nvPr/>
        </p:nvPicPr>
        <p:blipFill rotWithShape="1">
          <a:blip r:embed="rId7">
            <a:alphaModFix/>
          </a:blip>
          <a:srcRect l="7307"/>
          <a:stretch/>
        </p:blipFill>
        <p:spPr>
          <a:xfrm>
            <a:off x="4439535" y="5746387"/>
            <a:ext cx="1620101" cy="917602"/>
          </a:xfrm>
          <a:prstGeom prst="rect">
            <a:avLst/>
          </a:prstGeom>
          <a:noFill/>
          <a:ln>
            <a:noFill/>
          </a:ln>
        </p:spPr>
      </p:pic>
      <p:pic>
        <p:nvPicPr>
          <p:cNvPr id="163" name="Google Shape;163;p42"/>
          <p:cNvPicPr preferRelativeResize="0"/>
          <p:nvPr/>
        </p:nvPicPr>
        <p:blipFill rotWithShape="1">
          <a:blip r:embed="rId8">
            <a:alphaModFix/>
          </a:blip>
          <a:srcRect/>
          <a:stretch/>
        </p:blipFill>
        <p:spPr>
          <a:xfrm>
            <a:off x="4004529" y="2013938"/>
            <a:ext cx="4110214" cy="1900974"/>
          </a:xfrm>
          <a:prstGeom prst="rect">
            <a:avLst/>
          </a:prstGeom>
          <a:noFill/>
          <a:ln>
            <a:noFill/>
          </a:ln>
        </p:spPr>
      </p:pic>
      <p:pic>
        <p:nvPicPr>
          <p:cNvPr id="164" name="Google Shape;164;p42"/>
          <p:cNvPicPr preferRelativeResize="0"/>
          <p:nvPr/>
        </p:nvPicPr>
        <p:blipFill rotWithShape="1">
          <a:blip r:embed="rId9">
            <a:alphaModFix/>
          </a:blip>
          <a:srcRect/>
          <a:stretch/>
        </p:blipFill>
        <p:spPr>
          <a:xfrm>
            <a:off x="282816" y="5746387"/>
            <a:ext cx="972471" cy="867023"/>
          </a:xfrm>
          <a:prstGeom prst="rect">
            <a:avLst/>
          </a:prstGeom>
          <a:noFill/>
          <a:ln>
            <a:noFill/>
          </a:ln>
        </p:spPr>
      </p:pic>
      <p:sp>
        <p:nvSpPr>
          <p:cNvPr id="165" name="Google Shape;165;p42"/>
          <p:cNvSpPr txBox="1"/>
          <p:nvPr/>
        </p:nvSpPr>
        <p:spPr>
          <a:xfrm>
            <a:off x="4182643" y="4155457"/>
            <a:ext cx="3932100" cy="671100"/>
          </a:xfrm>
          <a:prstGeom prst="rect">
            <a:avLst/>
          </a:prstGeom>
          <a:noFill/>
          <a:ln>
            <a:noFill/>
          </a:ln>
        </p:spPr>
        <p:txBody>
          <a:bodyPr spcFirstLastPara="1" wrap="square" lIns="91425" tIns="45700" rIns="91425" bIns="45700" anchor="b" anchorCtr="0">
            <a:normAutofit fontScale="92500" lnSpcReduction="10000"/>
          </a:bodyPr>
          <a:lstStyle/>
          <a:p>
            <a:pPr marL="0" marR="0" lvl="0" indent="0" algn="ctr" rtl="0">
              <a:lnSpc>
                <a:spcPct val="90000"/>
              </a:lnSpc>
              <a:spcBef>
                <a:spcPts val="0"/>
              </a:spcBef>
              <a:spcAft>
                <a:spcPts val="0"/>
              </a:spcAft>
              <a:buClr>
                <a:srgbClr val="F7941D"/>
              </a:buClr>
              <a:buSzPct val="62745"/>
              <a:buFont typeface="Calibri"/>
              <a:buNone/>
            </a:pPr>
            <a:r>
              <a:rPr lang="nl-BE" sz="4800" b="0" i="0" u="none" strike="noStrike" cap="none">
                <a:solidFill>
                  <a:srgbClr val="F7941D"/>
                </a:solidFill>
                <a:latin typeface="Nunito"/>
                <a:ea typeface="Nunito"/>
                <a:cs typeface="Nunito"/>
                <a:sym typeface="Nunito"/>
              </a:rPr>
              <a:t>18/12/2023</a:t>
            </a:r>
            <a:endParaRPr sz="4800" b="0" i="0" u="none" strike="noStrike" cap="none">
              <a:solidFill>
                <a:schemeClr val="dk1"/>
              </a:solidFill>
              <a:latin typeface="Nunito"/>
              <a:ea typeface="Nunito"/>
              <a:cs typeface="Nunito"/>
              <a:sym typeface="Nunit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7"/>
          <p:cNvSpPr/>
          <p:nvPr/>
        </p:nvSpPr>
        <p:spPr>
          <a:xfrm>
            <a:off x="-19371" y="6082570"/>
            <a:ext cx="12227400" cy="775500"/>
          </a:xfrm>
          <a:prstGeom prst="rect">
            <a:avLst/>
          </a:prstGeom>
          <a:solidFill>
            <a:srgbClr val="00BCDF">
              <a:alpha val="2745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27" name="Google Shape;327;p7"/>
          <p:cNvSpPr/>
          <p:nvPr/>
        </p:nvSpPr>
        <p:spPr>
          <a:xfrm>
            <a:off x="10533664" y="6135493"/>
            <a:ext cx="1603500" cy="722400"/>
          </a:xfrm>
          <a:prstGeom prst="round2SameRect">
            <a:avLst>
              <a:gd name="adj1" fmla="val 16667"/>
              <a:gd name="adj2" fmla="val 0"/>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328" name="Google Shape;328;p7"/>
          <p:cNvGrpSpPr/>
          <p:nvPr/>
        </p:nvGrpSpPr>
        <p:grpSpPr>
          <a:xfrm>
            <a:off x="10533904" y="6135628"/>
            <a:ext cx="2063898" cy="663787"/>
            <a:chOff x="9814910" y="6040301"/>
            <a:chExt cx="3043200" cy="978747"/>
          </a:xfrm>
        </p:grpSpPr>
        <p:sp>
          <p:nvSpPr>
            <p:cNvPr id="329" name="Google Shape;329;p7"/>
            <p:cNvSpPr txBox="1"/>
            <p:nvPr/>
          </p:nvSpPr>
          <p:spPr>
            <a:xfrm>
              <a:off x="9814910" y="6040301"/>
              <a:ext cx="3043200" cy="9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57070"/>
                </a:buClr>
                <a:buSzPts val="800"/>
                <a:buFont typeface="Helvetica Neue"/>
                <a:buNone/>
              </a:pPr>
              <a:r>
                <a:rPr lang="nl-BE" sz="800" b="0" i="1" u="none" strike="noStrike" cap="none">
                  <a:solidFill>
                    <a:srgbClr val="757070"/>
                  </a:solidFill>
                  <a:latin typeface="Helvetica Neue"/>
                  <a:ea typeface="Helvetica Neue"/>
                  <a:cs typeface="Helvetica Neue"/>
                  <a:sym typeface="Helvetica Neue"/>
                </a:rPr>
                <a:t>Switching talent wordt mogelijk</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757070"/>
                </a:buClr>
                <a:buSzPts val="800"/>
                <a:buFont typeface="Helvetica Neue"/>
                <a:buNone/>
              </a:pPr>
              <a:r>
                <a:rPr lang="nl-BE" sz="800" b="0" i="1" u="none" strike="noStrike" cap="none">
                  <a:solidFill>
                    <a:srgbClr val="757070"/>
                  </a:solidFill>
                  <a:latin typeface="Helvetica Neue"/>
                  <a:ea typeface="Helvetica Neue"/>
                  <a:cs typeface="Helvetica Neue"/>
                  <a:sym typeface="Helvetica Neue"/>
                </a:rPr>
                <a:t>gemaakt door: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330" name="Google Shape;330;p7"/>
            <p:cNvPicPr preferRelativeResize="0"/>
            <p:nvPr/>
          </p:nvPicPr>
          <p:blipFill rotWithShape="1">
            <a:blip r:embed="rId3">
              <a:alphaModFix/>
            </a:blip>
            <a:srcRect/>
            <a:stretch/>
          </p:blipFill>
          <p:spPr>
            <a:xfrm>
              <a:off x="9960751" y="6649917"/>
              <a:ext cx="2050150" cy="369131"/>
            </a:xfrm>
            <a:prstGeom prst="rect">
              <a:avLst/>
            </a:prstGeom>
            <a:noFill/>
            <a:ln>
              <a:noFill/>
            </a:ln>
          </p:spPr>
        </p:pic>
      </p:grpSp>
      <p:pic>
        <p:nvPicPr>
          <p:cNvPr id="331" name="Google Shape;331;p7"/>
          <p:cNvPicPr preferRelativeResize="0"/>
          <p:nvPr/>
        </p:nvPicPr>
        <p:blipFill rotWithShape="1">
          <a:blip r:embed="rId4">
            <a:alphaModFix/>
          </a:blip>
          <a:srcRect/>
          <a:stretch/>
        </p:blipFill>
        <p:spPr>
          <a:xfrm>
            <a:off x="10326090" y="181832"/>
            <a:ext cx="1676605" cy="775430"/>
          </a:xfrm>
          <a:prstGeom prst="rect">
            <a:avLst/>
          </a:prstGeom>
          <a:noFill/>
          <a:ln>
            <a:noFill/>
          </a:ln>
        </p:spPr>
      </p:pic>
      <p:sp>
        <p:nvSpPr>
          <p:cNvPr id="332" name="Google Shape;332;p7"/>
          <p:cNvSpPr txBox="1"/>
          <p:nvPr/>
        </p:nvSpPr>
        <p:spPr>
          <a:xfrm>
            <a:off x="614363" y="1157287"/>
            <a:ext cx="10929937" cy="4796695"/>
          </a:xfrm>
          <a:prstGeom prst="rect">
            <a:avLst/>
          </a:prstGeom>
          <a:noFill/>
          <a:ln>
            <a:noFill/>
          </a:ln>
        </p:spPr>
        <p:txBody>
          <a:bodyPr spcFirstLastPara="1" wrap="square" lIns="91425" tIns="45700" rIns="91425" bIns="45700" anchor="t" anchorCtr="0">
            <a:normAutofit/>
          </a:bodyPr>
          <a:lstStyle/>
          <a:p>
            <a:pPr marL="976757" marR="0" lvl="0" indent="-457200" algn="l" rtl="0">
              <a:lnSpc>
                <a:spcPct val="150000"/>
              </a:lnSpc>
              <a:spcBef>
                <a:spcPts val="0"/>
              </a:spcBef>
              <a:spcAft>
                <a:spcPts val="0"/>
              </a:spcAft>
              <a:buClr>
                <a:srgbClr val="F7931D"/>
              </a:buClr>
              <a:buSzPts val="3080"/>
              <a:buFont typeface="Arial"/>
              <a:buChar char="•"/>
            </a:pPr>
            <a:r>
              <a:rPr lang="nl-BE" sz="3080" b="0" i="0" u="none" strike="noStrike" cap="none">
                <a:solidFill>
                  <a:srgbClr val="F7931D"/>
                </a:solidFill>
                <a:latin typeface="Nunito"/>
                <a:ea typeface="Nunito"/>
                <a:cs typeface="Nunito"/>
                <a:sym typeface="Nunito"/>
              </a:rPr>
              <a:t>Iets bijbrengen</a:t>
            </a:r>
            <a:endParaRPr/>
          </a:p>
          <a:p>
            <a:pPr marL="976757" marR="0" lvl="0" indent="-457200" algn="l" rtl="0">
              <a:lnSpc>
                <a:spcPct val="150000"/>
              </a:lnSpc>
              <a:spcBef>
                <a:spcPts val="0"/>
              </a:spcBef>
              <a:spcAft>
                <a:spcPts val="0"/>
              </a:spcAft>
              <a:buClr>
                <a:srgbClr val="F7931D"/>
              </a:buClr>
              <a:buSzPts val="3080"/>
              <a:buFont typeface="Arial"/>
              <a:buChar char="•"/>
            </a:pPr>
            <a:r>
              <a:rPr lang="nl-BE" sz="3080" b="0" i="0" u="none" strike="noStrike" cap="none">
                <a:solidFill>
                  <a:srgbClr val="F7931D"/>
                </a:solidFill>
                <a:latin typeface="Nunito"/>
                <a:ea typeface="Nunito"/>
                <a:cs typeface="Nunito"/>
                <a:sym typeface="Nunito"/>
              </a:rPr>
              <a:t>Motivatieverhogend</a:t>
            </a:r>
            <a:endParaRPr/>
          </a:p>
          <a:p>
            <a:pPr marL="976757" marR="0" lvl="0" indent="-457200" algn="l" rtl="0">
              <a:lnSpc>
                <a:spcPct val="150000"/>
              </a:lnSpc>
              <a:spcBef>
                <a:spcPts val="0"/>
              </a:spcBef>
              <a:spcAft>
                <a:spcPts val="0"/>
              </a:spcAft>
              <a:buClr>
                <a:srgbClr val="F7931D"/>
              </a:buClr>
              <a:buSzPts val="3080"/>
              <a:buFont typeface="Arial"/>
              <a:buChar char="•"/>
            </a:pPr>
            <a:r>
              <a:rPr lang="nl-BE" sz="3080" b="0" i="0" u="none" strike="noStrike" cap="none">
                <a:solidFill>
                  <a:srgbClr val="F7931D"/>
                </a:solidFill>
                <a:latin typeface="Nunito"/>
                <a:ea typeface="Nunito"/>
                <a:cs typeface="Nunito"/>
                <a:sym typeface="Nunito"/>
              </a:rPr>
              <a:t>Netwerkbevorderend</a:t>
            </a:r>
            <a:endParaRPr/>
          </a:p>
          <a:p>
            <a:pPr marL="976757" marR="0" lvl="0" indent="-457200" algn="l" rtl="0">
              <a:lnSpc>
                <a:spcPct val="150000"/>
              </a:lnSpc>
              <a:spcBef>
                <a:spcPts val="0"/>
              </a:spcBef>
              <a:spcAft>
                <a:spcPts val="0"/>
              </a:spcAft>
              <a:buClr>
                <a:srgbClr val="F7931D"/>
              </a:buClr>
              <a:buSzPts val="3080"/>
              <a:buFont typeface="Arial"/>
              <a:buChar char="•"/>
            </a:pPr>
            <a:r>
              <a:rPr lang="nl-BE" sz="3080" b="0" i="0" u="none" strike="noStrike" cap="none">
                <a:solidFill>
                  <a:srgbClr val="F7931D"/>
                </a:solidFill>
                <a:latin typeface="Nunito"/>
                <a:ea typeface="Nunito"/>
                <a:cs typeface="Nunito"/>
                <a:sym typeface="Nunito"/>
              </a:rPr>
              <a:t>Hoger leerrendement</a:t>
            </a:r>
            <a:endParaRPr/>
          </a:p>
          <a:p>
            <a:pPr marL="976757" marR="0" lvl="0" indent="-457200" algn="l" rtl="0">
              <a:lnSpc>
                <a:spcPct val="150000"/>
              </a:lnSpc>
              <a:spcBef>
                <a:spcPts val="0"/>
              </a:spcBef>
              <a:spcAft>
                <a:spcPts val="0"/>
              </a:spcAft>
              <a:buClr>
                <a:srgbClr val="F7931D"/>
              </a:buClr>
              <a:buSzPts val="3080"/>
              <a:buFont typeface="Arial"/>
              <a:buChar char="•"/>
            </a:pPr>
            <a:r>
              <a:rPr lang="nl-BE" sz="3080" b="0" i="0" u="none" strike="noStrike" cap="none">
                <a:solidFill>
                  <a:srgbClr val="F7931D"/>
                </a:solidFill>
                <a:latin typeface="Nunito"/>
                <a:ea typeface="Nunito"/>
                <a:cs typeface="Nunito"/>
                <a:sym typeface="Nunito"/>
              </a:rPr>
              <a:t>Klankbord</a:t>
            </a:r>
            <a:r>
              <a:rPr lang="nl-BE" sz="3080">
                <a:solidFill>
                  <a:srgbClr val="F7931D"/>
                </a:solidFill>
                <a:latin typeface="Nunito"/>
                <a:ea typeface="Nunito"/>
                <a:cs typeface="Nunito"/>
                <a:sym typeface="Nunito"/>
              </a:rPr>
              <a:t>; </a:t>
            </a:r>
            <a:r>
              <a:rPr lang="nl-BE" sz="3080" b="0" i="0" u="none" strike="noStrike" cap="none">
                <a:solidFill>
                  <a:srgbClr val="F7931D"/>
                </a:solidFill>
                <a:latin typeface="Nunito"/>
                <a:ea typeface="Nunito"/>
                <a:cs typeface="Nunito"/>
                <a:sym typeface="Nunito"/>
              </a:rPr>
              <a:t>over muurtje kijken &amp; Inspiratie</a:t>
            </a:r>
            <a:endParaRPr/>
          </a:p>
          <a:p>
            <a:pPr marL="976757" marR="0" lvl="0" indent="-457200" algn="l" rtl="0">
              <a:lnSpc>
                <a:spcPct val="150000"/>
              </a:lnSpc>
              <a:spcBef>
                <a:spcPts val="0"/>
              </a:spcBef>
              <a:spcAft>
                <a:spcPts val="0"/>
              </a:spcAft>
              <a:buClr>
                <a:srgbClr val="F7931D"/>
              </a:buClr>
              <a:buSzPts val="3080"/>
              <a:buFont typeface="Arial"/>
              <a:buChar char="•"/>
            </a:pPr>
            <a:r>
              <a:rPr lang="nl-BE" sz="3080" b="0" i="0" u="none" strike="noStrike" cap="none">
                <a:solidFill>
                  <a:srgbClr val="F7931D"/>
                </a:solidFill>
                <a:latin typeface="Nunito"/>
                <a:ea typeface="Nunito"/>
                <a:cs typeface="Nunito"/>
                <a:sym typeface="Nunito"/>
              </a:rPr>
              <a:t>Eigen talent in de schijnwerpers</a:t>
            </a:r>
            <a:endParaRPr sz="3080" b="0" i="0" u="none" strike="noStrike" cap="none">
              <a:solidFill>
                <a:srgbClr val="F7931D"/>
              </a:solidFill>
              <a:latin typeface="Nunito"/>
              <a:ea typeface="Nunito"/>
              <a:cs typeface="Nunito"/>
              <a:sym typeface="Nunito"/>
            </a:endParaRPr>
          </a:p>
          <a:p>
            <a:pPr marL="0" marR="0" lvl="0" indent="0" algn="just" rtl="0">
              <a:lnSpc>
                <a:spcPct val="150000"/>
              </a:lnSpc>
              <a:spcBef>
                <a:spcPts val="1200"/>
              </a:spcBef>
              <a:spcAft>
                <a:spcPts val="0"/>
              </a:spcAft>
              <a:buClr>
                <a:srgbClr val="F7941D"/>
              </a:buClr>
              <a:buSzPts val="1730"/>
              <a:buFont typeface="Arial"/>
              <a:buNone/>
            </a:pPr>
            <a:endParaRPr sz="1600" b="0" i="0" u="none" strike="noStrike" cap="none">
              <a:solidFill>
                <a:srgbClr val="F7941D"/>
              </a:solidFill>
              <a:latin typeface="Nunito"/>
              <a:ea typeface="Nunito"/>
              <a:cs typeface="Nunito"/>
              <a:sym typeface="Nunito"/>
            </a:endParaRPr>
          </a:p>
        </p:txBody>
      </p:sp>
      <p:sp>
        <p:nvSpPr>
          <p:cNvPr id="333" name="Google Shape;333;p7"/>
          <p:cNvSpPr txBox="1"/>
          <p:nvPr/>
        </p:nvSpPr>
        <p:spPr>
          <a:xfrm>
            <a:off x="13988374" y="4688732"/>
            <a:ext cx="1848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4" name="Google Shape;334;p7"/>
          <p:cNvSpPr txBox="1"/>
          <p:nvPr/>
        </p:nvSpPr>
        <p:spPr>
          <a:xfrm>
            <a:off x="614363" y="361738"/>
            <a:ext cx="10515600" cy="9573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70C0"/>
              </a:buClr>
              <a:buSzPts val="4400"/>
              <a:buFont typeface="Calibri"/>
              <a:buNone/>
            </a:pPr>
            <a:r>
              <a:rPr lang="nl-BE" sz="4400" b="0" i="0" u="none" strike="noStrike" cap="none">
                <a:solidFill>
                  <a:srgbClr val="02BBE1"/>
                </a:solidFill>
                <a:latin typeface="Nunito"/>
                <a:ea typeface="Nunito"/>
                <a:cs typeface="Nunito"/>
                <a:sym typeface="Nunito"/>
              </a:rPr>
              <a:t>Voordelen werknemers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pic>
        <p:nvPicPr>
          <p:cNvPr id="339" name="Google Shape;339;p43" descr="Afbeelding met buitenshuis, kleding, persoon, plant&#10;&#10;Automatisch gegenereerde beschrijving"/>
          <p:cNvPicPr preferRelativeResize="0"/>
          <p:nvPr/>
        </p:nvPicPr>
        <p:blipFill rotWithShape="1">
          <a:blip r:embed="rId3">
            <a:alphaModFix/>
          </a:blip>
          <a:srcRect/>
          <a:stretch/>
        </p:blipFill>
        <p:spPr>
          <a:xfrm>
            <a:off x="0" y="-16330"/>
            <a:ext cx="6864901" cy="6864901"/>
          </a:xfrm>
          <a:prstGeom prst="rect">
            <a:avLst/>
          </a:prstGeom>
          <a:noFill/>
          <a:ln>
            <a:noFill/>
          </a:ln>
        </p:spPr>
      </p:pic>
      <p:sp>
        <p:nvSpPr>
          <p:cNvPr id="340" name="Google Shape;340;p43"/>
          <p:cNvSpPr/>
          <p:nvPr/>
        </p:nvSpPr>
        <p:spPr>
          <a:xfrm>
            <a:off x="6864901" y="-16330"/>
            <a:ext cx="5324353" cy="6874329"/>
          </a:xfrm>
          <a:prstGeom prst="rect">
            <a:avLst/>
          </a:prstGeom>
          <a:solidFill>
            <a:srgbClr val="00BCDF">
              <a:alpha val="2705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341" name="Google Shape;341;p43" descr="Afbeelding met tekst, cirkel, schermopname, Lettertype&#10;&#10;Automatisch gegenereerde beschrijving"/>
          <p:cNvPicPr preferRelativeResize="0"/>
          <p:nvPr/>
        </p:nvPicPr>
        <p:blipFill rotWithShape="1">
          <a:blip r:embed="rId4">
            <a:alphaModFix/>
          </a:blip>
          <a:srcRect/>
          <a:stretch/>
        </p:blipFill>
        <p:spPr>
          <a:xfrm>
            <a:off x="7161366" y="1596793"/>
            <a:ext cx="4928318" cy="4131398"/>
          </a:xfrm>
          <a:prstGeom prst="rect">
            <a:avLst/>
          </a:prstGeom>
          <a:noFill/>
          <a:ln>
            <a:noFill/>
          </a:ln>
        </p:spPr>
      </p:pic>
      <p:sp>
        <p:nvSpPr>
          <p:cNvPr id="342" name="Google Shape;342;p43"/>
          <p:cNvSpPr/>
          <p:nvPr/>
        </p:nvSpPr>
        <p:spPr>
          <a:xfrm>
            <a:off x="10092680" y="5794971"/>
            <a:ext cx="1730100" cy="1053600"/>
          </a:xfrm>
          <a:prstGeom prst="round2SameRect">
            <a:avLst>
              <a:gd name="adj1" fmla="val 16667"/>
              <a:gd name="adj2" fmla="val 0"/>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343" name="Google Shape;343;p43"/>
          <p:cNvGrpSpPr/>
          <p:nvPr/>
        </p:nvGrpSpPr>
        <p:grpSpPr>
          <a:xfrm>
            <a:off x="10092680" y="5965185"/>
            <a:ext cx="2063898" cy="710983"/>
            <a:chOff x="9618583" y="5823234"/>
            <a:chExt cx="3043200" cy="1048339"/>
          </a:xfrm>
        </p:grpSpPr>
        <p:sp>
          <p:nvSpPr>
            <p:cNvPr id="344" name="Google Shape;344;p43"/>
            <p:cNvSpPr txBox="1"/>
            <p:nvPr/>
          </p:nvSpPr>
          <p:spPr>
            <a:xfrm>
              <a:off x="9618583" y="5823234"/>
              <a:ext cx="3043200" cy="953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57070"/>
                </a:buClr>
                <a:buSzPts val="900"/>
                <a:buFont typeface="Helvetica Neue"/>
                <a:buNone/>
              </a:pPr>
              <a:r>
                <a:rPr lang="nl-BE" sz="900" b="0" i="1" u="none" strike="noStrike" cap="none">
                  <a:solidFill>
                    <a:srgbClr val="757070"/>
                  </a:solidFill>
                  <a:latin typeface="Helvetica Neue"/>
                  <a:ea typeface="Helvetica Neue"/>
                  <a:cs typeface="Helvetica Neue"/>
                  <a:sym typeface="Helvetica Neue"/>
                </a:rPr>
                <a:t>Switching talent wordt mogelijk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757070"/>
                </a:buClr>
                <a:buSzPts val="900"/>
                <a:buFont typeface="Helvetica Neue"/>
                <a:buNone/>
              </a:pPr>
              <a:r>
                <a:rPr lang="nl-BE" sz="900" b="0" i="1" u="none" strike="noStrike" cap="none">
                  <a:solidFill>
                    <a:srgbClr val="757070"/>
                  </a:solidFill>
                  <a:latin typeface="Helvetica Neue"/>
                  <a:ea typeface="Helvetica Neue"/>
                  <a:cs typeface="Helvetica Neue"/>
                  <a:sym typeface="Helvetica Neue"/>
                </a:rPr>
                <a:t>gemaakt door: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345" name="Google Shape;345;p43"/>
            <p:cNvPicPr preferRelativeResize="0"/>
            <p:nvPr/>
          </p:nvPicPr>
          <p:blipFill rotWithShape="1">
            <a:blip r:embed="rId5">
              <a:alphaModFix/>
            </a:blip>
            <a:srcRect/>
            <a:stretch/>
          </p:blipFill>
          <p:spPr>
            <a:xfrm>
              <a:off x="9731857" y="6453049"/>
              <a:ext cx="2324469" cy="418524"/>
            </a:xfrm>
            <a:prstGeom prst="rect">
              <a:avLst/>
            </a:prstGeom>
            <a:noFill/>
            <a:ln>
              <a:noFill/>
            </a:ln>
          </p:spPr>
        </p:pic>
      </p:grpSp>
      <p:sp>
        <p:nvSpPr>
          <p:cNvPr id="346" name="Google Shape;346;p43"/>
          <p:cNvSpPr txBox="1">
            <a:spLocks noGrp="1"/>
          </p:cNvSpPr>
          <p:nvPr>
            <p:ph type="title"/>
          </p:nvPr>
        </p:nvSpPr>
        <p:spPr>
          <a:xfrm>
            <a:off x="6939098" y="771082"/>
            <a:ext cx="5217480" cy="9573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0070C0"/>
              </a:buClr>
              <a:buSzPts val="3960"/>
              <a:buFont typeface="Calibri"/>
              <a:buNone/>
            </a:pPr>
            <a:r>
              <a:rPr lang="nl-BE" sz="2400">
                <a:solidFill>
                  <a:srgbClr val="02BBE1"/>
                </a:solidFill>
                <a:latin typeface="Nunito"/>
                <a:ea typeface="Nunito"/>
                <a:cs typeface="Nunito"/>
                <a:sym typeface="Nunito"/>
              </a:rPr>
              <a:t>Ervaringen</a:t>
            </a:r>
            <a:r>
              <a:rPr lang="nl-BE" sz="3600">
                <a:solidFill>
                  <a:srgbClr val="02BBE1"/>
                </a:solidFill>
                <a:latin typeface="Nunito"/>
                <a:ea typeface="Nunito"/>
                <a:cs typeface="Nunito"/>
                <a:sym typeface="Nunito"/>
              </a:rPr>
              <a:t> </a:t>
            </a:r>
            <a:r>
              <a:rPr lang="nl-BE" sz="2400">
                <a:solidFill>
                  <a:srgbClr val="02BBE1"/>
                </a:solidFill>
                <a:latin typeface="Nunito"/>
                <a:ea typeface="Nunito"/>
                <a:cs typeface="Nunito"/>
                <a:sym typeface="Nunito"/>
              </a:rPr>
              <a:t>met Switching Talent</a:t>
            </a:r>
            <a:endParaRPr sz="2400">
              <a:solidFill>
                <a:srgbClr val="02BBE1"/>
              </a:solidFill>
              <a:latin typeface="Nunito"/>
              <a:ea typeface="Nunito"/>
              <a:cs typeface="Nunito"/>
              <a:sym typeface="Nunito"/>
            </a:endParaRPr>
          </a:p>
        </p:txBody>
      </p:sp>
      <p:pic>
        <p:nvPicPr>
          <p:cNvPr id="347" name="Google Shape;347;p43"/>
          <p:cNvPicPr preferRelativeResize="0"/>
          <p:nvPr/>
        </p:nvPicPr>
        <p:blipFill>
          <a:blip r:embed="rId6">
            <a:alphaModFix/>
          </a:blip>
          <a:stretch>
            <a:fillRect/>
          </a:stretch>
        </p:blipFill>
        <p:spPr>
          <a:xfrm>
            <a:off x="0" y="-12875"/>
            <a:ext cx="7161375" cy="685799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g2a7ef7caff9_0_8"/>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endParaRPr/>
          </a:p>
        </p:txBody>
      </p:sp>
      <p:sp>
        <p:nvSpPr>
          <p:cNvPr id="354" name="Google Shape;354;g2a7ef7caff9_0_8"/>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pic>
        <p:nvPicPr>
          <p:cNvPr id="355" name="Google Shape;355;g2a7ef7caff9_0_8"/>
          <p:cNvPicPr preferRelativeResize="0"/>
          <p:nvPr/>
        </p:nvPicPr>
        <p:blipFill>
          <a:blip r:embed="rId3">
            <a:alphaModFix/>
          </a:blip>
          <a:stretch>
            <a:fillRect/>
          </a:stretch>
        </p:blipFill>
        <p:spPr>
          <a:xfrm>
            <a:off x="2307700" y="0"/>
            <a:ext cx="7028476" cy="702847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g2a7ef7caff9_0_1"/>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endParaRPr/>
          </a:p>
        </p:txBody>
      </p:sp>
      <p:sp>
        <p:nvSpPr>
          <p:cNvPr id="362" name="Google Shape;362;g2a7ef7caff9_0_1"/>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pic>
        <p:nvPicPr>
          <p:cNvPr id="363" name="Google Shape;363;g2a7ef7caff9_0_1"/>
          <p:cNvPicPr preferRelativeResize="0"/>
          <p:nvPr/>
        </p:nvPicPr>
        <p:blipFill rotWithShape="1">
          <a:blip r:embed="rId3">
            <a:alphaModFix/>
          </a:blip>
          <a:srcRect t="8842"/>
          <a:stretch/>
        </p:blipFill>
        <p:spPr>
          <a:xfrm>
            <a:off x="838200" y="86825"/>
            <a:ext cx="10031150" cy="685799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pic>
        <p:nvPicPr>
          <p:cNvPr id="368" name="Google Shape;368;p1" descr="Afbeelding met Menselijk gezicht, muur, kleding, persoon&#10;&#10;Automatisch gegenereerde beschrijving"/>
          <p:cNvPicPr preferRelativeResize="0"/>
          <p:nvPr/>
        </p:nvPicPr>
        <p:blipFill rotWithShape="1">
          <a:blip r:embed="rId3">
            <a:alphaModFix/>
          </a:blip>
          <a:srcRect t="52380"/>
          <a:stretch/>
        </p:blipFill>
        <p:spPr>
          <a:xfrm>
            <a:off x="0" y="2923309"/>
            <a:ext cx="12222824" cy="3982316"/>
          </a:xfrm>
          <a:prstGeom prst="rect">
            <a:avLst/>
          </a:prstGeom>
          <a:noFill/>
          <a:ln>
            <a:noFill/>
          </a:ln>
        </p:spPr>
      </p:pic>
      <p:sp>
        <p:nvSpPr>
          <p:cNvPr id="369" name="Google Shape;369;p1"/>
          <p:cNvSpPr txBox="1">
            <a:spLocks noGrp="1"/>
          </p:cNvSpPr>
          <p:nvPr>
            <p:ph type="title"/>
          </p:nvPr>
        </p:nvSpPr>
        <p:spPr>
          <a:xfrm>
            <a:off x="304800" y="245290"/>
            <a:ext cx="11430000" cy="1749761"/>
          </a:xfrm>
          <a:prstGeom prst="rect">
            <a:avLst/>
          </a:prstGeom>
          <a:noFill/>
          <a:ln>
            <a:noFill/>
          </a:ln>
        </p:spPr>
        <p:txBody>
          <a:bodyPr spcFirstLastPara="1" wrap="square" lIns="91425" tIns="45700" rIns="91425" bIns="45700" anchor="ctr" anchorCtr="0">
            <a:normAutofit/>
          </a:bodyPr>
          <a:lstStyle/>
          <a:p>
            <a:pPr marL="114300" lvl="0" indent="0" algn="ctr" rtl="0">
              <a:lnSpc>
                <a:spcPct val="90000"/>
              </a:lnSpc>
              <a:spcBef>
                <a:spcPts val="1000"/>
              </a:spcBef>
              <a:spcAft>
                <a:spcPts val="0"/>
              </a:spcAft>
              <a:buSzPts val="1800"/>
              <a:buNone/>
            </a:pPr>
            <a:r>
              <a:rPr lang="nl-BE" sz="3200">
                <a:solidFill>
                  <a:srgbClr val="02BBE1"/>
                </a:solidFill>
                <a:latin typeface="Nunito"/>
                <a:ea typeface="Nunito"/>
                <a:cs typeface="Nunito"/>
                <a:sym typeface="Nunito"/>
              </a:rPr>
              <a:t>Welke leervragen leven er binnen jouw organisatie/netwerk/</a:t>
            </a:r>
            <a:br>
              <a:rPr lang="nl-BE" sz="3200">
                <a:solidFill>
                  <a:srgbClr val="02BBE1"/>
                </a:solidFill>
                <a:latin typeface="Nunito"/>
                <a:ea typeface="Nunito"/>
                <a:cs typeface="Nunito"/>
                <a:sym typeface="Nunito"/>
              </a:rPr>
            </a:br>
            <a:r>
              <a:rPr lang="nl-BE" sz="3200">
                <a:solidFill>
                  <a:srgbClr val="02BBE1"/>
                </a:solidFill>
                <a:latin typeface="Nunito"/>
                <a:ea typeface="Nunito"/>
                <a:cs typeface="Nunito"/>
                <a:sym typeface="Nunito"/>
              </a:rPr>
              <a:t>sector waar Switching Talent een antwoord op kan bieden?</a:t>
            </a:r>
            <a:endParaRPr/>
          </a:p>
        </p:txBody>
      </p:sp>
      <p:pic>
        <p:nvPicPr>
          <p:cNvPr id="370" name="Google Shape;370;p1"/>
          <p:cNvPicPr preferRelativeResize="0"/>
          <p:nvPr/>
        </p:nvPicPr>
        <p:blipFill rotWithShape="1">
          <a:blip r:embed="rId4">
            <a:alphaModFix/>
          </a:blip>
          <a:srcRect/>
          <a:stretch/>
        </p:blipFill>
        <p:spPr>
          <a:xfrm>
            <a:off x="3338104" y="2558265"/>
            <a:ext cx="5762625" cy="752475"/>
          </a:xfrm>
          <a:prstGeom prst="rect">
            <a:avLst/>
          </a:prstGeom>
          <a:noFill/>
          <a:ln>
            <a:noFill/>
          </a:ln>
          <a:effectLst>
            <a:outerShdw blurRad="50800" dist="38100" dir="2700000" algn="tl" rotWithShape="0">
              <a:srgbClr val="000000">
                <a:alpha val="40000"/>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pic>
        <p:nvPicPr>
          <p:cNvPr id="375" name="Google Shape;375;p2" descr="Afbeelding met Menselijk gezicht, muur, kleding, persoon&#10;&#10;Automatisch gegenereerde beschrijving"/>
          <p:cNvPicPr preferRelativeResize="0"/>
          <p:nvPr/>
        </p:nvPicPr>
        <p:blipFill rotWithShape="1">
          <a:blip r:embed="rId3">
            <a:alphaModFix/>
          </a:blip>
          <a:srcRect t="52380"/>
          <a:stretch/>
        </p:blipFill>
        <p:spPr>
          <a:xfrm>
            <a:off x="0" y="2923309"/>
            <a:ext cx="12222824" cy="3982316"/>
          </a:xfrm>
          <a:prstGeom prst="rect">
            <a:avLst/>
          </a:prstGeom>
          <a:noFill/>
          <a:ln>
            <a:noFill/>
          </a:ln>
        </p:spPr>
      </p:pic>
      <p:sp>
        <p:nvSpPr>
          <p:cNvPr id="376" name="Google Shape;376;p2"/>
          <p:cNvSpPr txBox="1">
            <a:spLocks noGrp="1"/>
          </p:cNvSpPr>
          <p:nvPr>
            <p:ph type="title"/>
          </p:nvPr>
        </p:nvSpPr>
        <p:spPr>
          <a:xfrm>
            <a:off x="138545" y="245290"/>
            <a:ext cx="11831782" cy="1749761"/>
          </a:xfrm>
          <a:prstGeom prst="rect">
            <a:avLst/>
          </a:prstGeom>
          <a:noFill/>
          <a:ln>
            <a:noFill/>
          </a:ln>
        </p:spPr>
        <p:txBody>
          <a:bodyPr spcFirstLastPara="1" wrap="square" lIns="91425" tIns="45700" rIns="91425" bIns="45700" anchor="ctr" anchorCtr="0">
            <a:normAutofit/>
          </a:bodyPr>
          <a:lstStyle/>
          <a:p>
            <a:pPr marL="114300" lvl="0" indent="0" algn="ctr" rtl="0">
              <a:lnSpc>
                <a:spcPct val="90000"/>
              </a:lnSpc>
              <a:spcBef>
                <a:spcPts val="1000"/>
              </a:spcBef>
              <a:spcAft>
                <a:spcPts val="0"/>
              </a:spcAft>
              <a:buSzPts val="1800"/>
              <a:buNone/>
            </a:pPr>
            <a:r>
              <a:rPr lang="nl-BE" sz="3200">
                <a:solidFill>
                  <a:srgbClr val="02BBE1"/>
                </a:solidFill>
                <a:latin typeface="Nunito"/>
                <a:ea typeface="Nunito"/>
                <a:cs typeface="Nunito"/>
                <a:sym typeface="Nunito"/>
              </a:rPr>
              <a:t>Welke kansen/opportuniteiten kan deze vorm van werkplekleren bieden binnen jouw organisatie/netwerk/sector?</a:t>
            </a:r>
            <a:endParaRPr/>
          </a:p>
        </p:txBody>
      </p:sp>
      <p:pic>
        <p:nvPicPr>
          <p:cNvPr id="377" name="Google Shape;377;p2"/>
          <p:cNvPicPr preferRelativeResize="0"/>
          <p:nvPr/>
        </p:nvPicPr>
        <p:blipFill rotWithShape="1">
          <a:blip r:embed="rId4">
            <a:alphaModFix/>
          </a:blip>
          <a:srcRect/>
          <a:stretch/>
        </p:blipFill>
        <p:spPr>
          <a:xfrm>
            <a:off x="3338104" y="2558265"/>
            <a:ext cx="5762625" cy="752475"/>
          </a:xfrm>
          <a:prstGeom prst="rect">
            <a:avLst/>
          </a:prstGeom>
          <a:noFill/>
          <a:ln>
            <a:noFill/>
          </a:ln>
          <a:effectLst>
            <a:outerShdw blurRad="50800" dist="38100" dir="2700000" algn="tl" rotWithShape="0">
              <a:srgbClr val="000000">
                <a:alpha val="40000"/>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44"/>
          <p:cNvSpPr txBox="1">
            <a:spLocks noGrp="1"/>
          </p:cNvSpPr>
          <p:nvPr>
            <p:ph type="title"/>
          </p:nvPr>
        </p:nvSpPr>
        <p:spPr>
          <a:xfrm>
            <a:off x="609600" y="144651"/>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70C0"/>
              </a:buClr>
              <a:buSzPts val="4400"/>
              <a:buFont typeface="Calibri"/>
              <a:buNone/>
            </a:pPr>
            <a:r>
              <a:rPr lang="nl-BE">
                <a:solidFill>
                  <a:srgbClr val="02BBE1"/>
                </a:solidFill>
                <a:latin typeface="Nunito"/>
                <a:ea typeface="Nunito"/>
                <a:cs typeface="Nunito"/>
                <a:sym typeface="Nunito"/>
              </a:rPr>
              <a:t>Het draaiboek</a:t>
            </a:r>
            <a:endParaRPr>
              <a:solidFill>
                <a:srgbClr val="02BBE1"/>
              </a:solidFill>
              <a:latin typeface="Nunito"/>
              <a:ea typeface="Nunito"/>
              <a:cs typeface="Nunito"/>
              <a:sym typeface="Nunito"/>
            </a:endParaRPr>
          </a:p>
        </p:txBody>
      </p:sp>
      <p:sp>
        <p:nvSpPr>
          <p:cNvPr id="383" name="Google Shape;383;p44"/>
          <p:cNvSpPr txBox="1">
            <a:spLocks noGrp="1"/>
          </p:cNvSpPr>
          <p:nvPr>
            <p:ph type="body" idx="1"/>
          </p:nvPr>
        </p:nvSpPr>
        <p:spPr>
          <a:xfrm>
            <a:off x="54770" y="1065162"/>
            <a:ext cx="11527629" cy="5195400"/>
          </a:xfrm>
          <a:prstGeom prst="rect">
            <a:avLst/>
          </a:prstGeom>
          <a:noFill/>
          <a:ln>
            <a:noFill/>
          </a:ln>
        </p:spPr>
        <p:txBody>
          <a:bodyPr spcFirstLastPara="1" wrap="square" lIns="91425" tIns="45700" rIns="91425" bIns="45700" anchor="t" anchorCtr="0">
            <a:normAutofit/>
          </a:bodyPr>
          <a:lstStyle/>
          <a:p>
            <a:pPr marL="914400" lvl="0" indent="0" algn="l" rtl="0">
              <a:lnSpc>
                <a:spcPct val="107916"/>
              </a:lnSpc>
              <a:spcBef>
                <a:spcPts val="0"/>
              </a:spcBef>
              <a:spcAft>
                <a:spcPts val="0"/>
              </a:spcAft>
              <a:buSzPts val="1800"/>
              <a:buNone/>
            </a:pPr>
            <a:endParaRPr>
              <a:solidFill>
                <a:srgbClr val="F7931D"/>
              </a:solidFill>
            </a:endParaRPr>
          </a:p>
          <a:p>
            <a:pPr marL="536575" lvl="1" indent="0" algn="l" rtl="0">
              <a:lnSpc>
                <a:spcPct val="107916"/>
              </a:lnSpc>
              <a:spcBef>
                <a:spcPts val="0"/>
              </a:spcBef>
              <a:spcAft>
                <a:spcPts val="0"/>
              </a:spcAft>
              <a:buClr>
                <a:schemeClr val="accent2"/>
              </a:buClr>
              <a:buSzPts val="2350"/>
              <a:buNone/>
            </a:pPr>
            <a:endParaRPr sz="3700">
              <a:solidFill>
                <a:srgbClr val="F7931D"/>
              </a:solidFill>
              <a:latin typeface="Nunito"/>
              <a:ea typeface="Nunito"/>
              <a:cs typeface="Nunito"/>
              <a:sym typeface="Nunito"/>
            </a:endParaRPr>
          </a:p>
        </p:txBody>
      </p:sp>
      <p:grpSp>
        <p:nvGrpSpPr>
          <p:cNvPr id="384" name="Google Shape;384;p44"/>
          <p:cNvGrpSpPr/>
          <p:nvPr/>
        </p:nvGrpSpPr>
        <p:grpSpPr>
          <a:xfrm>
            <a:off x="-19371" y="6082570"/>
            <a:ext cx="12616886" cy="775430"/>
            <a:chOff x="-19371" y="6082570"/>
            <a:chExt cx="12616886" cy="775430"/>
          </a:xfrm>
        </p:grpSpPr>
        <p:sp>
          <p:nvSpPr>
            <p:cNvPr id="385" name="Google Shape;385;p44"/>
            <p:cNvSpPr/>
            <p:nvPr/>
          </p:nvSpPr>
          <p:spPr>
            <a:xfrm>
              <a:off x="-19371" y="6082570"/>
              <a:ext cx="12227523" cy="775430"/>
            </a:xfrm>
            <a:prstGeom prst="rect">
              <a:avLst/>
            </a:prstGeom>
            <a:solidFill>
              <a:srgbClr val="00BCDF">
                <a:alpha val="2941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grpSp>
          <p:nvGrpSpPr>
            <p:cNvPr id="386" name="Google Shape;386;p44"/>
            <p:cNvGrpSpPr/>
            <p:nvPr/>
          </p:nvGrpSpPr>
          <p:grpSpPr>
            <a:xfrm>
              <a:off x="10533664" y="6135493"/>
              <a:ext cx="2063851" cy="722506"/>
              <a:chOff x="10533664" y="6135493"/>
              <a:chExt cx="2063851" cy="722506"/>
            </a:xfrm>
          </p:grpSpPr>
          <p:sp>
            <p:nvSpPr>
              <p:cNvPr id="387" name="Google Shape;387;p44"/>
              <p:cNvSpPr/>
              <p:nvPr/>
            </p:nvSpPr>
            <p:spPr>
              <a:xfrm>
                <a:off x="10533664" y="6135493"/>
                <a:ext cx="1603565" cy="722506"/>
              </a:xfrm>
              <a:prstGeom prst="round2SameRect">
                <a:avLst>
                  <a:gd name="adj1" fmla="val 16667"/>
                  <a:gd name="adj2" fmla="val 0"/>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grpSp>
            <p:nvGrpSpPr>
              <p:cNvPr id="388" name="Google Shape;388;p44"/>
              <p:cNvGrpSpPr/>
              <p:nvPr/>
            </p:nvGrpSpPr>
            <p:grpSpPr>
              <a:xfrm>
                <a:off x="10533665" y="6135493"/>
                <a:ext cx="2063850" cy="663765"/>
                <a:chOff x="9814910" y="6040301"/>
                <a:chExt cx="3043238" cy="978748"/>
              </a:xfrm>
            </p:grpSpPr>
            <p:sp>
              <p:nvSpPr>
                <p:cNvPr id="389" name="Google Shape;389;p44"/>
                <p:cNvSpPr txBox="1"/>
                <p:nvPr/>
              </p:nvSpPr>
              <p:spPr>
                <a:xfrm>
                  <a:off x="9814910" y="6040301"/>
                  <a:ext cx="3043238" cy="90766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22A35"/>
                    </a:buClr>
                    <a:buSzPts val="800"/>
                    <a:buFont typeface="Arial"/>
                    <a:buNone/>
                  </a:pPr>
                  <a:r>
                    <a:rPr lang="nl-BE" sz="800" b="0" i="1" u="none" strike="noStrike" cap="none">
                      <a:solidFill>
                        <a:srgbClr val="222A35"/>
                      </a:solidFill>
                      <a:latin typeface="Helvetica Neue"/>
                      <a:ea typeface="Helvetica Neue"/>
                      <a:cs typeface="Helvetica Neue"/>
                      <a:sym typeface="Helvetica Neue"/>
                    </a:rPr>
                    <a:t>Switching talent wordt mogelijk</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222A35"/>
                    </a:buClr>
                    <a:buSzPts val="800"/>
                    <a:buFont typeface="Arial"/>
                    <a:buNone/>
                  </a:pPr>
                  <a:r>
                    <a:rPr lang="nl-BE" sz="800" b="0" i="1" u="none" strike="noStrike" cap="none">
                      <a:solidFill>
                        <a:srgbClr val="222A35"/>
                      </a:solidFill>
                      <a:latin typeface="Helvetica Neue"/>
                      <a:ea typeface="Helvetica Neue"/>
                      <a:cs typeface="Helvetica Neue"/>
                      <a:sym typeface="Helvetica Neue"/>
                    </a:rPr>
                    <a:t>gemaakt door: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90" name="Google Shape;390;p44"/>
                <p:cNvPicPr preferRelativeResize="0"/>
                <p:nvPr/>
              </p:nvPicPr>
              <p:blipFill rotWithShape="1">
                <a:blip r:embed="rId3">
                  <a:alphaModFix/>
                </a:blip>
                <a:srcRect/>
                <a:stretch/>
              </p:blipFill>
              <p:spPr>
                <a:xfrm>
                  <a:off x="9960751" y="6649917"/>
                  <a:ext cx="2050147" cy="369132"/>
                </a:xfrm>
                <a:prstGeom prst="rect">
                  <a:avLst/>
                </a:prstGeom>
                <a:noFill/>
                <a:ln>
                  <a:noFill/>
                </a:ln>
              </p:spPr>
            </p:pic>
          </p:grpSp>
        </p:grpSp>
      </p:grpSp>
      <p:pic>
        <p:nvPicPr>
          <p:cNvPr id="391" name="Google Shape;391;p44"/>
          <p:cNvPicPr preferRelativeResize="0"/>
          <p:nvPr/>
        </p:nvPicPr>
        <p:blipFill rotWithShape="1">
          <a:blip r:embed="rId4">
            <a:alphaModFix/>
          </a:blip>
          <a:srcRect/>
          <a:stretch/>
        </p:blipFill>
        <p:spPr>
          <a:xfrm>
            <a:off x="10221686" y="207487"/>
            <a:ext cx="1847654" cy="854540"/>
          </a:xfrm>
          <a:prstGeom prst="rect">
            <a:avLst/>
          </a:prstGeom>
          <a:noFill/>
          <a:ln>
            <a:noFill/>
          </a:ln>
        </p:spPr>
      </p:pic>
      <p:pic>
        <p:nvPicPr>
          <p:cNvPr id="392" name="Google Shape;392;p44"/>
          <p:cNvPicPr preferRelativeResize="0"/>
          <p:nvPr/>
        </p:nvPicPr>
        <p:blipFill rotWithShape="1">
          <a:blip r:embed="rId5">
            <a:alphaModFix/>
          </a:blip>
          <a:srcRect/>
          <a:stretch/>
        </p:blipFill>
        <p:spPr>
          <a:xfrm>
            <a:off x="388810" y="1395157"/>
            <a:ext cx="7221978" cy="3924517"/>
          </a:xfrm>
          <a:prstGeom prst="rect">
            <a:avLst/>
          </a:prstGeom>
          <a:noFill/>
          <a:ln>
            <a:noFill/>
          </a:ln>
        </p:spPr>
      </p:pic>
      <p:pic>
        <p:nvPicPr>
          <p:cNvPr id="393" name="Google Shape;393;p44"/>
          <p:cNvPicPr preferRelativeResize="0"/>
          <p:nvPr/>
        </p:nvPicPr>
        <p:blipFill rotWithShape="1">
          <a:blip r:embed="rId6">
            <a:alphaModFix/>
          </a:blip>
          <a:srcRect/>
          <a:stretch/>
        </p:blipFill>
        <p:spPr>
          <a:xfrm>
            <a:off x="7995794" y="137925"/>
            <a:ext cx="4084171" cy="5709209"/>
          </a:xfrm>
          <a:prstGeom prst="rect">
            <a:avLst/>
          </a:prstGeom>
          <a:noFill/>
          <a:ln>
            <a:noFill/>
          </a:ln>
          <a:effectLst>
            <a:outerShdw blurRad="50800" dist="59563" dir="8100000" algn="tr" rotWithShape="0">
              <a:srgbClr val="000000">
                <a:alpha val="4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45"/>
          <p:cNvSpPr txBox="1">
            <a:spLocks noGrp="1"/>
          </p:cNvSpPr>
          <p:nvPr>
            <p:ph type="body" idx="1"/>
          </p:nvPr>
        </p:nvSpPr>
        <p:spPr>
          <a:xfrm>
            <a:off x="54770" y="1065162"/>
            <a:ext cx="11527629" cy="5195400"/>
          </a:xfrm>
          <a:prstGeom prst="rect">
            <a:avLst/>
          </a:prstGeom>
          <a:noFill/>
          <a:ln>
            <a:noFill/>
          </a:ln>
        </p:spPr>
        <p:txBody>
          <a:bodyPr spcFirstLastPara="1" wrap="square" lIns="91425" tIns="45700" rIns="91425" bIns="45700" anchor="t" anchorCtr="0">
            <a:normAutofit/>
          </a:bodyPr>
          <a:lstStyle/>
          <a:p>
            <a:pPr marL="914400" lvl="0" indent="0" algn="l" rtl="0">
              <a:lnSpc>
                <a:spcPct val="107916"/>
              </a:lnSpc>
              <a:spcBef>
                <a:spcPts val="0"/>
              </a:spcBef>
              <a:spcAft>
                <a:spcPts val="0"/>
              </a:spcAft>
              <a:buSzPts val="1800"/>
              <a:buNone/>
            </a:pPr>
            <a:endParaRPr>
              <a:solidFill>
                <a:srgbClr val="F7931D"/>
              </a:solidFill>
            </a:endParaRPr>
          </a:p>
          <a:p>
            <a:pPr marL="536575" lvl="1" indent="0" algn="l" rtl="0">
              <a:lnSpc>
                <a:spcPct val="107916"/>
              </a:lnSpc>
              <a:spcBef>
                <a:spcPts val="0"/>
              </a:spcBef>
              <a:spcAft>
                <a:spcPts val="0"/>
              </a:spcAft>
              <a:buClr>
                <a:schemeClr val="accent2"/>
              </a:buClr>
              <a:buSzPts val="2350"/>
              <a:buNone/>
            </a:pPr>
            <a:endParaRPr sz="3700">
              <a:solidFill>
                <a:srgbClr val="F7931D"/>
              </a:solidFill>
              <a:latin typeface="Nunito"/>
              <a:ea typeface="Nunito"/>
              <a:cs typeface="Nunito"/>
              <a:sym typeface="Nunito"/>
            </a:endParaRPr>
          </a:p>
        </p:txBody>
      </p:sp>
      <p:grpSp>
        <p:nvGrpSpPr>
          <p:cNvPr id="399" name="Google Shape;399;p45"/>
          <p:cNvGrpSpPr/>
          <p:nvPr/>
        </p:nvGrpSpPr>
        <p:grpSpPr>
          <a:xfrm>
            <a:off x="7401697" y="0"/>
            <a:ext cx="5195818" cy="6858000"/>
            <a:chOff x="7142205" y="0"/>
            <a:chExt cx="5455310" cy="6858000"/>
          </a:xfrm>
        </p:grpSpPr>
        <p:sp>
          <p:nvSpPr>
            <p:cNvPr id="400" name="Google Shape;400;p45"/>
            <p:cNvSpPr/>
            <p:nvPr/>
          </p:nvSpPr>
          <p:spPr>
            <a:xfrm>
              <a:off x="7142205" y="0"/>
              <a:ext cx="5065947" cy="6858000"/>
            </a:xfrm>
            <a:prstGeom prst="rect">
              <a:avLst/>
            </a:prstGeom>
            <a:solidFill>
              <a:srgbClr val="00BCDF">
                <a:alpha val="2941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grpSp>
          <p:nvGrpSpPr>
            <p:cNvPr id="401" name="Google Shape;401;p45"/>
            <p:cNvGrpSpPr/>
            <p:nvPr/>
          </p:nvGrpSpPr>
          <p:grpSpPr>
            <a:xfrm>
              <a:off x="10533664" y="6135493"/>
              <a:ext cx="2063851" cy="722506"/>
              <a:chOff x="10533664" y="6135493"/>
              <a:chExt cx="2063851" cy="722506"/>
            </a:xfrm>
          </p:grpSpPr>
          <p:sp>
            <p:nvSpPr>
              <p:cNvPr id="402" name="Google Shape;402;p45"/>
              <p:cNvSpPr/>
              <p:nvPr/>
            </p:nvSpPr>
            <p:spPr>
              <a:xfrm>
                <a:off x="10533664" y="6135493"/>
                <a:ext cx="1603565" cy="722506"/>
              </a:xfrm>
              <a:prstGeom prst="round2SameRect">
                <a:avLst>
                  <a:gd name="adj1" fmla="val 16667"/>
                  <a:gd name="adj2" fmla="val 0"/>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grpSp>
            <p:nvGrpSpPr>
              <p:cNvPr id="403" name="Google Shape;403;p45"/>
              <p:cNvGrpSpPr/>
              <p:nvPr/>
            </p:nvGrpSpPr>
            <p:grpSpPr>
              <a:xfrm>
                <a:off x="10533665" y="6135493"/>
                <a:ext cx="2063850" cy="663765"/>
                <a:chOff x="9814910" y="6040301"/>
                <a:chExt cx="3043238" cy="978748"/>
              </a:xfrm>
            </p:grpSpPr>
            <p:sp>
              <p:nvSpPr>
                <p:cNvPr id="404" name="Google Shape;404;p45"/>
                <p:cNvSpPr txBox="1"/>
                <p:nvPr/>
              </p:nvSpPr>
              <p:spPr>
                <a:xfrm>
                  <a:off x="9814910" y="6040301"/>
                  <a:ext cx="3043238" cy="90766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22A35"/>
                    </a:buClr>
                    <a:buSzPts val="800"/>
                    <a:buFont typeface="Arial"/>
                    <a:buNone/>
                  </a:pPr>
                  <a:r>
                    <a:rPr lang="nl-BE" sz="800" b="0" i="1" u="none" strike="noStrike" cap="none">
                      <a:solidFill>
                        <a:srgbClr val="222A35"/>
                      </a:solidFill>
                      <a:latin typeface="Helvetica Neue"/>
                      <a:ea typeface="Helvetica Neue"/>
                      <a:cs typeface="Helvetica Neue"/>
                      <a:sym typeface="Helvetica Neue"/>
                    </a:rPr>
                    <a:t>Switching talent wordt mogelijk</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222A35"/>
                    </a:buClr>
                    <a:buSzPts val="800"/>
                    <a:buFont typeface="Arial"/>
                    <a:buNone/>
                  </a:pPr>
                  <a:r>
                    <a:rPr lang="nl-BE" sz="800" b="0" i="1" u="none" strike="noStrike" cap="none">
                      <a:solidFill>
                        <a:srgbClr val="222A35"/>
                      </a:solidFill>
                      <a:latin typeface="Helvetica Neue"/>
                      <a:ea typeface="Helvetica Neue"/>
                      <a:cs typeface="Helvetica Neue"/>
                      <a:sym typeface="Helvetica Neue"/>
                    </a:rPr>
                    <a:t>gemaakt door: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05" name="Google Shape;405;p45"/>
                <p:cNvPicPr preferRelativeResize="0"/>
                <p:nvPr/>
              </p:nvPicPr>
              <p:blipFill rotWithShape="1">
                <a:blip r:embed="rId3">
                  <a:alphaModFix/>
                </a:blip>
                <a:srcRect/>
                <a:stretch/>
              </p:blipFill>
              <p:spPr>
                <a:xfrm>
                  <a:off x="9960751" y="6649917"/>
                  <a:ext cx="2050147" cy="369132"/>
                </a:xfrm>
                <a:prstGeom prst="rect">
                  <a:avLst/>
                </a:prstGeom>
                <a:noFill/>
                <a:ln>
                  <a:noFill/>
                </a:ln>
              </p:spPr>
            </p:pic>
          </p:grpSp>
        </p:grpSp>
      </p:grpSp>
      <p:pic>
        <p:nvPicPr>
          <p:cNvPr id="406" name="Google Shape;406;p45"/>
          <p:cNvPicPr preferRelativeResize="0"/>
          <p:nvPr/>
        </p:nvPicPr>
        <p:blipFill rotWithShape="1">
          <a:blip r:embed="rId4">
            <a:alphaModFix/>
          </a:blip>
          <a:srcRect/>
          <a:stretch/>
        </p:blipFill>
        <p:spPr>
          <a:xfrm>
            <a:off x="10110513" y="105311"/>
            <a:ext cx="1844108" cy="852900"/>
          </a:xfrm>
          <a:prstGeom prst="rect">
            <a:avLst/>
          </a:prstGeom>
          <a:noFill/>
          <a:ln>
            <a:noFill/>
          </a:ln>
        </p:spPr>
      </p:pic>
      <p:pic>
        <p:nvPicPr>
          <p:cNvPr id="407" name="Google Shape;407;p45"/>
          <p:cNvPicPr preferRelativeResize="0"/>
          <p:nvPr/>
        </p:nvPicPr>
        <p:blipFill rotWithShape="1">
          <a:blip r:embed="rId5">
            <a:alphaModFix/>
          </a:blip>
          <a:srcRect b="8227"/>
          <a:stretch/>
        </p:blipFill>
        <p:spPr>
          <a:xfrm>
            <a:off x="191692" y="1449610"/>
            <a:ext cx="3506566" cy="3958780"/>
          </a:xfrm>
          <a:prstGeom prst="rect">
            <a:avLst/>
          </a:prstGeom>
          <a:noFill/>
          <a:ln>
            <a:noFill/>
          </a:ln>
          <a:effectLst>
            <a:outerShdw blurRad="50800" dist="38100" dir="2700000" algn="tl" rotWithShape="0">
              <a:srgbClr val="000000">
                <a:alpha val="40000"/>
              </a:srgbClr>
            </a:outerShdw>
          </a:effectLst>
        </p:spPr>
      </p:pic>
      <p:pic>
        <p:nvPicPr>
          <p:cNvPr id="408" name="Google Shape;408;p45"/>
          <p:cNvPicPr preferRelativeResize="0"/>
          <p:nvPr/>
        </p:nvPicPr>
        <p:blipFill rotWithShape="1">
          <a:blip r:embed="rId6">
            <a:alphaModFix/>
          </a:blip>
          <a:srcRect/>
          <a:stretch/>
        </p:blipFill>
        <p:spPr>
          <a:xfrm>
            <a:off x="3845785" y="2445623"/>
            <a:ext cx="3408384" cy="3814939"/>
          </a:xfrm>
          <a:prstGeom prst="rect">
            <a:avLst/>
          </a:prstGeom>
          <a:noFill/>
          <a:ln>
            <a:noFill/>
          </a:ln>
          <a:effectLst>
            <a:outerShdw blurRad="50800" dist="38100" dir="2700000" algn="tl" rotWithShape="0">
              <a:srgbClr val="000000">
                <a:alpha val="40000"/>
              </a:srgbClr>
            </a:outerShdw>
          </a:effectLst>
        </p:spPr>
      </p:pic>
      <p:pic>
        <p:nvPicPr>
          <p:cNvPr id="409" name="Google Shape;409;p45"/>
          <p:cNvPicPr preferRelativeResize="0"/>
          <p:nvPr/>
        </p:nvPicPr>
        <p:blipFill rotWithShape="1">
          <a:blip r:embed="rId7">
            <a:alphaModFix/>
          </a:blip>
          <a:srcRect/>
          <a:stretch/>
        </p:blipFill>
        <p:spPr>
          <a:xfrm>
            <a:off x="7819787" y="2323970"/>
            <a:ext cx="4180520" cy="2951556"/>
          </a:xfrm>
          <a:prstGeom prst="rect">
            <a:avLst/>
          </a:prstGeom>
          <a:noFill/>
          <a:ln>
            <a:noFill/>
          </a:ln>
          <a:effectLst>
            <a:outerShdw blurRad="50800" dist="38100" dir="2700000" algn="tl" rotWithShape="0">
              <a:srgbClr val="000000">
                <a:alpha val="40000"/>
              </a:srgbClr>
            </a:outerShdw>
          </a:effectLst>
        </p:spPr>
      </p:pic>
      <p:sp>
        <p:nvSpPr>
          <p:cNvPr id="410" name="Google Shape;410;p45"/>
          <p:cNvSpPr txBox="1">
            <a:spLocks noGrp="1"/>
          </p:cNvSpPr>
          <p:nvPr>
            <p:ph type="title"/>
          </p:nvPr>
        </p:nvSpPr>
        <p:spPr>
          <a:xfrm>
            <a:off x="609600" y="144651"/>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70C0"/>
              </a:buClr>
              <a:buSzPts val="4400"/>
              <a:buFont typeface="Calibri"/>
              <a:buNone/>
            </a:pPr>
            <a:r>
              <a:rPr lang="nl-BE">
                <a:solidFill>
                  <a:srgbClr val="02BBE1"/>
                </a:solidFill>
                <a:latin typeface="Nunito"/>
                <a:ea typeface="Nunito"/>
                <a:cs typeface="Nunito"/>
                <a:sym typeface="Nunito"/>
              </a:rPr>
              <a:t>Het draaiboek</a:t>
            </a:r>
            <a:endParaRPr>
              <a:solidFill>
                <a:srgbClr val="02BBE1"/>
              </a:solidFill>
              <a:latin typeface="Nunito"/>
              <a:ea typeface="Nunito"/>
              <a:cs typeface="Nunito"/>
              <a:sym typeface="Nuni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g24ae99b4055_0_105"/>
          <p:cNvSpPr/>
          <p:nvPr/>
        </p:nvSpPr>
        <p:spPr>
          <a:xfrm>
            <a:off x="7445829" y="-17612"/>
            <a:ext cx="4756716" cy="6875611"/>
          </a:xfrm>
          <a:prstGeom prst="rect">
            <a:avLst/>
          </a:prstGeom>
          <a:solidFill>
            <a:srgbClr val="00BCDF">
              <a:alpha val="2705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16" name="Google Shape;416;g24ae99b4055_0_105"/>
          <p:cNvSpPr txBox="1">
            <a:spLocks noGrp="1"/>
          </p:cNvSpPr>
          <p:nvPr>
            <p:ph type="title"/>
          </p:nvPr>
        </p:nvSpPr>
        <p:spPr>
          <a:xfrm>
            <a:off x="357397" y="365124"/>
            <a:ext cx="25908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70C0"/>
              </a:buClr>
              <a:buSzPts val="4400"/>
              <a:buFont typeface="Calibri"/>
              <a:buNone/>
            </a:pPr>
            <a:r>
              <a:rPr lang="nl-BE" b="1">
                <a:solidFill>
                  <a:srgbClr val="02BBE1"/>
                </a:solidFill>
                <a:latin typeface="Nunito"/>
                <a:ea typeface="Nunito"/>
                <a:cs typeface="Nunito"/>
                <a:sym typeface="Nunito"/>
              </a:rPr>
              <a:t>ESF+</a:t>
            </a:r>
            <a:endParaRPr b="1">
              <a:solidFill>
                <a:srgbClr val="02BBE1"/>
              </a:solidFill>
              <a:latin typeface="Nunito"/>
              <a:ea typeface="Nunito"/>
              <a:cs typeface="Nunito"/>
              <a:sym typeface="Nunito"/>
            </a:endParaRPr>
          </a:p>
        </p:txBody>
      </p:sp>
      <p:sp>
        <p:nvSpPr>
          <p:cNvPr id="417" name="Google Shape;417;g24ae99b4055_0_105"/>
          <p:cNvSpPr txBox="1">
            <a:spLocks noGrp="1"/>
          </p:cNvSpPr>
          <p:nvPr>
            <p:ph type="body" idx="1"/>
          </p:nvPr>
        </p:nvSpPr>
        <p:spPr>
          <a:xfrm>
            <a:off x="357400" y="1468875"/>
            <a:ext cx="7088400" cy="5379600"/>
          </a:xfrm>
          <a:prstGeom prst="rect">
            <a:avLst/>
          </a:prstGeom>
          <a:noFill/>
          <a:ln>
            <a:noFill/>
          </a:ln>
        </p:spPr>
        <p:txBody>
          <a:bodyPr spcFirstLastPara="1" wrap="square" lIns="91425" tIns="45700" rIns="91425" bIns="45700" anchor="t" anchorCtr="0">
            <a:normAutofit fontScale="70000" lnSpcReduction="20000"/>
          </a:bodyPr>
          <a:lstStyle/>
          <a:p>
            <a:pPr marL="0" lvl="0" indent="0" algn="l" rtl="0">
              <a:lnSpc>
                <a:spcPct val="150000"/>
              </a:lnSpc>
              <a:spcBef>
                <a:spcPts val="1200"/>
              </a:spcBef>
              <a:spcAft>
                <a:spcPts val="0"/>
              </a:spcAft>
              <a:buSzPct val="60810"/>
              <a:buNone/>
            </a:pPr>
            <a:r>
              <a:rPr lang="nl-BE" sz="3200">
                <a:solidFill>
                  <a:srgbClr val="F7931D"/>
                </a:solidFill>
                <a:latin typeface="Nunito"/>
                <a:ea typeface="Nunito"/>
                <a:cs typeface="Nunito"/>
                <a:sym typeface="Nunito"/>
              </a:rPr>
              <a:t>Waarom </a:t>
            </a:r>
            <a:r>
              <a:rPr lang="nl-BE" sz="3200" b="1">
                <a:solidFill>
                  <a:srgbClr val="F7931D"/>
                </a:solidFill>
                <a:latin typeface="Nunito"/>
                <a:ea typeface="Nunito"/>
                <a:cs typeface="Nunito"/>
                <a:sym typeface="Nunito"/>
              </a:rPr>
              <a:t>ingezet </a:t>
            </a:r>
            <a:r>
              <a:rPr lang="nl-BE" sz="3200">
                <a:solidFill>
                  <a:srgbClr val="F7931D"/>
                </a:solidFill>
                <a:latin typeface="Nunito"/>
                <a:ea typeface="Nunito"/>
                <a:cs typeface="Nunito"/>
                <a:sym typeface="Nunito"/>
              </a:rPr>
              <a:t>op Switching Talents?</a:t>
            </a:r>
            <a:endParaRPr sz="3200">
              <a:solidFill>
                <a:srgbClr val="F7931D"/>
              </a:solidFill>
              <a:latin typeface="Nunito"/>
              <a:ea typeface="Nunito"/>
              <a:cs typeface="Nunito"/>
              <a:sym typeface="Nunito"/>
            </a:endParaRPr>
          </a:p>
          <a:p>
            <a:pPr marL="457200" lvl="0" indent="-355600" algn="l" rtl="0">
              <a:lnSpc>
                <a:spcPct val="150000"/>
              </a:lnSpc>
              <a:spcBef>
                <a:spcPts val="1200"/>
              </a:spcBef>
              <a:spcAft>
                <a:spcPts val="0"/>
              </a:spcAft>
              <a:buClr>
                <a:srgbClr val="F7931D"/>
              </a:buClr>
              <a:buSzPct val="100000"/>
              <a:buFont typeface="Nunito"/>
              <a:buChar char="-"/>
            </a:pPr>
            <a:r>
              <a:rPr lang="nl-BE" sz="3200">
                <a:solidFill>
                  <a:srgbClr val="F7931D"/>
                </a:solidFill>
                <a:latin typeface="Nunito"/>
                <a:ea typeface="Nunito"/>
                <a:cs typeface="Nunito"/>
                <a:sym typeface="Nunito"/>
              </a:rPr>
              <a:t>Innovatieve manier om in te zetten op levenslang leren</a:t>
            </a:r>
            <a:endParaRPr sz="3200">
              <a:solidFill>
                <a:srgbClr val="F7931D"/>
              </a:solidFill>
              <a:latin typeface="Nunito"/>
              <a:ea typeface="Nunito"/>
              <a:cs typeface="Nunito"/>
              <a:sym typeface="Nunito"/>
            </a:endParaRPr>
          </a:p>
          <a:p>
            <a:pPr marL="457200" lvl="0" indent="-355600" algn="l" rtl="0">
              <a:lnSpc>
                <a:spcPct val="150000"/>
              </a:lnSpc>
              <a:spcBef>
                <a:spcPts val="0"/>
              </a:spcBef>
              <a:spcAft>
                <a:spcPts val="0"/>
              </a:spcAft>
              <a:buClr>
                <a:srgbClr val="F7931D"/>
              </a:buClr>
              <a:buSzPct val="100000"/>
              <a:buFont typeface="Nunito"/>
              <a:buChar char="-"/>
            </a:pPr>
            <a:r>
              <a:rPr lang="nl-BE" sz="3200">
                <a:solidFill>
                  <a:srgbClr val="F7931D"/>
                </a:solidFill>
                <a:latin typeface="Nunito"/>
                <a:ea typeface="Nunito"/>
                <a:cs typeface="Nunito"/>
                <a:sym typeface="Nunito"/>
              </a:rPr>
              <a:t>De voordelen van met partners te werken</a:t>
            </a:r>
            <a:endParaRPr sz="3200">
              <a:solidFill>
                <a:srgbClr val="F7931D"/>
              </a:solidFill>
              <a:latin typeface="Nunito"/>
              <a:ea typeface="Nunito"/>
              <a:cs typeface="Nunito"/>
              <a:sym typeface="Nunito"/>
            </a:endParaRPr>
          </a:p>
          <a:p>
            <a:pPr marL="0" lvl="0" indent="0" algn="l" rtl="0">
              <a:lnSpc>
                <a:spcPct val="150000"/>
              </a:lnSpc>
              <a:spcBef>
                <a:spcPts val="1200"/>
              </a:spcBef>
              <a:spcAft>
                <a:spcPts val="0"/>
              </a:spcAft>
              <a:buSzPct val="60810"/>
              <a:buNone/>
            </a:pPr>
            <a:r>
              <a:rPr lang="nl-BE" sz="3200">
                <a:solidFill>
                  <a:srgbClr val="F7931D"/>
                </a:solidFill>
                <a:latin typeface="Nunito"/>
                <a:ea typeface="Nunito"/>
                <a:cs typeface="Nunito"/>
                <a:sym typeface="Nunito"/>
              </a:rPr>
              <a:t>Wat </a:t>
            </a:r>
            <a:r>
              <a:rPr lang="nl-BE" sz="3200" b="1">
                <a:solidFill>
                  <a:srgbClr val="F7931D"/>
                </a:solidFill>
                <a:latin typeface="Nunito"/>
                <a:ea typeface="Nunito"/>
                <a:cs typeface="Nunito"/>
                <a:sym typeface="Nunito"/>
              </a:rPr>
              <a:t>hopen </a:t>
            </a:r>
            <a:r>
              <a:rPr lang="nl-BE" sz="3200">
                <a:solidFill>
                  <a:srgbClr val="F7931D"/>
                </a:solidFill>
                <a:latin typeface="Nunito"/>
                <a:ea typeface="Nunito"/>
                <a:cs typeface="Nunito"/>
                <a:sym typeface="Nunito"/>
              </a:rPr>
              <a:t>we voor de toekomst?</a:t>
            </a:r>
            <a:endParaRPr sz="3200">
              <a:solidFill>
                <a:srgbClr val="F7931D"/>
              </a:solidFill>
              <a:latin typeface="Nunito"/>
              <a:ea typeface="Nunito"/>
              <a:cs typeface="Nunito"/>
              <a:sym typeface="Nunito"/>
            </a:endParaRPr>
          </a:p>
          <a:p>
            <a:pPr marL="457200" lvl="0" indent="-355600" algn="l" rtl="0">
              <a:lnSpc>
                <a:spcPct val="150000"/>
              </a:lnSpc>
              <a:spcBef>
                <a:spcPts val="1200"/>
              </a:spcBef>
              <a:spcAft>
                <a:spcPts val="0"/>
              </a:spcAft>
              <a:buClr>
                <a:srgbClr val="F7931D"/>
              </a:buClr>
              <a:buSzPct val="100000"/>
              <a:buFont typeface="Nunito"/>
              <a:buChar char="-"/>
            </a:pPr>
            <a:r>
              <a:rPr lang="nl-BE" sz="3200">
                <a:solidFill>
                  <a:srgbClr val="F7931D"/>
                </a:solidFill>
                <a:latin typeface="Nunito"/>
                <a:ea typeface="Nunito"/>
                <a:cs typeface="Nunito"/>
                <a:sym typeface="Nunito"/>
              </a:rPr>
              <a:t>Praktijk wordt verder gezet met als hulpmiddel het draaiboek</a:t>
            </a:r>
            <a:endParaRPr sz="3200">
              <a:solidFill>
                <a:srgbClr val="F7931D"/>
              </a:solidFill>
              <a:latin typeface="Nunito"/>
              <a:ea typeface="Nunito"/>
              <a:cs typeface="Nunito"/>
              <a:sym typeface="Nunito"/>
            </a:endParaRPr>
          </a:p>
          <a:p>
            <a:pPr marL="457200" lvl="0" indent="-355600" algn="l" rtl="0">
              <a:lnSpc>
                <a:spcPct val="150000"/>
              </a:lnSpc>
              <a:spcBef>
                <a:spcPts val="0"/>
              </a:spcBef>
              <a:spcAft>
                <a:spcPts val="0"/>
              </a:spcAft>
              <a:buClr>
                <a:srgbClr val="F7931D"/>
              </a:buClr>
              <a:buSzPct val="100000"/>
              <a:buFont typeface="Nunito"/>
              <a:buChar char="-"/>
            </a:pPr>
            <a:r>
              <a:rPr lang="nl-BE" sz="3200">
                <a:solidFill>
                  <a:srgbClr val="F7931D"/>
                </a:solidFill>
                <a:latin typeface="Nunito"/>
                <a:ea typeface="Nunito"/>
                <a:cs typeface="Nunito"/>
                <a:sym typeface="Nunito"/>
              </a:rPr>
              <a:t>Partners zijn en blijven ambassadeurs</a:t>
            </a:r>
            <a:endParaRPr sz="3200">
              <a:solidFill>
                <a:srgbClr val="F7931D"/>
              </a:solidFill>
              <a:latin typeface="Nunito"/>
              <a:ea typeface="Nunito"/>
              <a:cs typeface="Nunito"/>
              <a:sym typeface="Nunito"/>
            </a:endParaRPr>
          </a:p>
          <a:p>
            <a:pPr marL="0" lvl="0" indent="0" algn="l" rtl="0">
              <a:lnSpc>
                <a:spcPct val="150000"/>
              </a:lnSpc>
              <a:spcBef>
                <a:spcPts val="1200"/>
              </a:spcBef>
              <a:spcAft>
                <a:spcPts val="0"/>
              </a:spcAft>
              <a:buSzPct val="80357"/>
              <a:buNone/>
            </a:pPr>
            <a:r>
              <a:rPr lang="nl-BE" sz="3200">
                <a:solidFill>
                  <a:srgbClr val="F7931D"/>
                </a:solidFill>
                <a:latin typeface="Nunito"/>
                <a:ea typeface="Nunito"/>
                <a:cs typeface="Nunito"/>
                <a:sym typeface="Nunito"/>
              </a:rPr>
              <a:t>Wij geloven in deze manier van leren/praktijk en willen dit verduurzamen in </a:t>
            </a:r>
            <a:r>
              <a:rPr lang="nl-BE" sz="3200" b="1">
                <a:solidFill>
                  <a:srgbClr val="F7931D"/>
                </a:solidFill>
                <a:latin typeface="Nunito"/>
                <a:ea typeface="Nunito"/>
                <a:cs typeface="Nunito"/>
                <a:sym typeface="Nunito"/>
              </a:rPr>
              <a:t>toekomstige partnerschappen</a:t>
            </a:r>
            <a:r>
              <a:rPr lang="nl-BE" sz="3200">
                <a:solidFill>
                  <a:srgbClr val="F7931D"/>
                </a:solidFill>
                <a:latin typeface="Nunito"/>
                <a:ea typeface="Nunito"/>
                <a:cs typeface="Nunito"/>
                <a:sym typeface="Nunito"/>
              </a:rPr>
              <a:t>.</a:t>
            </a:r>
            <a:endParaRPr sz="3200">
              <a:solidFill>
                <a:srgbClr val="F7931D"/>
              </a:solidFill>
              <a:latin typeface="Nunito"/>
              <a:ea typeface="Nunito"/>
              <a:cs typeface="Nunito"/>
              <a:sym typeface="Nunito"/>
            </a:endParaRPr>
          </a:p>
          <a:p>
            <a:pPr marL="0" lvl="0" indent="0" algn="l" rtl="0">
              <a:lnSpc>
                <a:spcPct val="115000"/>
              </a:lnSpc>
              <a:spcBef>
                <a:spcPts val="2400"/>
              </a:spcBef>
              <a:spcAft>
                <a:spcPts val="1200"/>
              </a:spcAft>
              <a:buSzPct val="60810"/>
              <a:buNone/>
            </a:pPr>
            <a:endParaRPr sz="3200">
              <a:solidFill>
                <a:srgbClr val="F7931D"/>
              </a:solidFill>
              <a:latin typeface="Nunito"/>
              <a:ea typeface="Nunito"/>
              <a:cs typeface="Nunito"/>
              <a:sym typeface="Nunito"/>
            </a:endParaRPr>
          </a:p>
        </p:txBody>
      </p:sp>
      <p:grpSp>
        <p:nvGrpSpPr>
          <p:cNvPr id="418" name="Google Shape;418;g24ae99b4055_0_105"/>
          <p:cNvGrpSpPr/>
          <p:nvPr/>
        </p:nvGrpSpPr>
        <p:grpSpPr>
          <a:xfrm rot="428745">
            <a:off x="8316019" y="1672296"/>
            <a:ext cx="3488871" cy="3488871"/>
            <a:chOff x="8648357" y="870858"/>
            <a:chExt cx="3488871" cy="3488871"/>
          </a:xfrm>
        </p:grpSpPr>
        <p:sp>
          <p:nvSpPr>
            <p:cNvPr id="419" name="Google Shape;419;g24ae99b4055_0_105"/>
            <p:cNvSpPr/>
            <p:nvPr/>
          </p:nvSpPr>
          <p:spPr>
            <a:xfrm>
              <a:off x="8648357" y="870858"/>
              <a:ext cx="3488871" cy="3488871"/>
            </a:xfrm>
            <a:prstGeom prst="roundRect">
              <a:avLst>
                <a:gd name="adj" fmla="val 16667"/>
              </a:avLst>
            </a:prstGeom>
            <a:solidFill>
              <a:srgbClr val="F7931D"/>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20" name="Google Shape;420;g24ae99b4055_0_105"/>
            <p:cNvSpPr/>
            <p:nvPr/>
          </p:nvSpPr>
          <p:spPr>
            <a:xfrm>
              <a:off x="8822698" y="1045200"/>
              <a:ext cx="3140186" cy="3140186"/>
            </a:xfrm>
            <a:prstGeom prst="roundRect">
              <a:avLst>
                <a:gd name="adj" fmla="val 16667"/>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421" name="Google Shape;421;g24ae99b4055_0_105"/>
            <p:cNvPicPr preferRelativeResize="0"/>
            <p:nvPr/>
          </p:nvPicPr>
          <p:blipFill rotWithShape="1">
            <a:blip r:embed="rId3">
              <a:alphaModFix/>
            </a:blip>
            <a:srcRect/>
            <a:stretch/>
          </p:blipFill>
          <p:spPr>
            <a:xfrm>
              <a:off x="9164647" y="1760132"/>
              <a:ext cx="2452250" cy="1903550"/>
            </a:xfrm>
            <a:prstGeom prst="rect">
              <a:avLst/>
            </a:prstGeom>
            <a:noFill/>
            <a:ln>
              <a:noFill/>
            </a:ln>
          </p:spPr>
        </p:pic>
      </p:grpSp>
      <p:pic>
        <p:nvPicPr>
          <p:cNvPr id="422" name="Google Shape;422;g24ae99b4055_0_105"/>
          <p:cNvPicPr preferRelativeResize="0"/>
          <p:nvPr/>
        </p:nvPicPr>
        <p:blipFill rotWithShape="1">
          <a:blip r:embed="rId4">
            <a:alphaModFix/>
          </a:blip>
          <a:srcRect/>
          <a:stretch/>
        </p:blipFill>
        <p:spPr>
          <a:xfrm>
            <a:off x="10150458" y="181832"/>
            <a:ext cx="1852237" cy="856660"/>
          </a:xfrm>
          <a:prstGeom prst="rect">
            <a:avLst/>
          </a:prstGeom>
          <a:noFill/>
          <a:ln>
            <a:noFill/>
          </a:ln>
        </p:spPr>
      </p:pic>
      <p:sp>
        <p:nvSpPr>
          <p:cNvPr id="423" name="Google Shape;423;g24ae99b4055_0_105"/>
          <p:cNvSpPr/>
          <p:nvPr/>
        </p:nvSpPr>
        <p:spPr>
          <a:xfrm>
            <a:off x="10557695" y="6135493"/>
            <a:ext cx="1527288" cy="722506"/>
          </a:xfrm>
          <a:prstGeom prst="round2SameRect">
            <a:avLst>
              <a:gd name="adj1" fmla="val 16667"/>
              <a:gd name="adj2" fmla="val 0"/>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424" name="Google Shape;424;g24ae99b4055_0_105"/>
          <p:cNvSpPr txBox="1"/>
          <p:nvPr/>
        </p:nvSpPr>
        <p:spPr>
          <a:xfrm>
            <a:off x="10557696" y="6135493"/>
            <a:ext cx="1965679" cy="6155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22A35"/>
              </a:buClr>
              <a:buSzPts val="800"/>
              <a:buFont typeface="Arial"/>
              <a:buNone/>
            </a:pPr>
            <a:r>
              <a:rPr lang="nl-BE" sz="800" b="0" i="1" u="none" strike="noStrike" cap="none">
                <a:solidFill>
                  <a:srgbClr val="222A35"/>
                </a:solidFill>
                <a:latin typeface="Helvetica Neue"/>
                <a:ea typeface="Helvetica Neue"/>
                <a:cs typeface="Helvetica Neue"/>
                <a:sym typeface="Helvetica Neue"/>
              </a:rPr>
              <a:t>Switching talent wordt mogelijk</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222A35"/>
              </a:buClr>
              <a:buSzPts val="800"/>
              <a:buFont typeface="Arial"/>
              <a:buNone/>
            </a:pPr>
            <a:r>
              <a:rPr lang="nl-BE" sz="800" b="0" i="1" u="none" strike="noStrike" cap="none">
                <a:solidFill>
                  <a:srgbClr val="222A35"/>
                </a:solidFill>
                <a:latin typeface="Helvetica Neue"/>
                <a:ea typeface="Helvetica Neue"/>
                <a:cs typeface="Helvetica Neue"/>
                <a:sym typeface="Helvetica Neue"/>
              </a:rPr>
              <a:t>gemaakt door: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25" name="Google Shape;425;g24ae99b4055_0_105"/>
          <p:cNvPicPr preferRelativeResize="0"/>
          <p:nvPr/>
        </p:nvPicPr>
        <p:blipFill rotWithShape="1">
          <a:blip r:embed="rId5">
            <a:alphaModFix/>
          </a:blip>
          <a:srcRect/>
          <a:stretch/>
        </p:blipFill>
        <p:spPr>
          <a:xfrm>
            <a:off x="10651897" y="6548921"/>
            <a:ext cx="1324225" cy="25033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g2a2ee999447_3_0"/>
          <p:cNvSpPr txBox="1">
            <a:spLocks noGrp="1"/>
          </p:cNvSpPr>
          <p:nvPr>
            <p:ph type="body" idx="1"/>
          </p:nvPr>
        </p:nvSpPr>
        <p:spPr>
          <a:xfrm>
            <a:off x="310241" y="540326"/>
            <a:ext cx="4414160" cy="955965"/>
          </a:xfrm>
          <a:prstGeom prst="rect">
            <a:avLst/>
          </a:prstGeom>
          <a:noFill/>
          <a:ln>
            <a:noFill/>
          </a:ln>
        </p:spPr>
        <p:txBody>
          <a:bodyPr spcFirstLastPara="1" wrap="square" lIns="91425" tIns="45700" rIns="91425" bIns="45700" anchor="t" anchorCtr="0">
            <a:noAutofit/>
          </a:bodyPr>
          <a:lstStyle/>
          <a:p>
            <a:pPr marL="0" lvl="0" indent="0" algn="l" rtl="0">
              <a:lnSpc>
                <a:spcPct val="107916"/>
              </a:lnSpc>
              <a:spcBef>
                <a:spcPts val="0"/>
              </a:spcBef>
              <a:spcAft>
                <a:spcPts val="0"/>
              </a:spcAft>
              <a:buSzPts val="1800"/>
              <a:buNone/>
            </a:pPr>
            <a:r>
              <a:rPr lang="nl-BE" sz="4400">
                <a:solidFill>
                  <a:srgbClr val="02BBE1"/>
                </a:solidFill>
                <a:latin typeface="Nunito"/>
                <a:ea typeface="Nunito"/>
                <a:cs typeface="Nunito"/>
                <a:sym typeface="Nunito"/>
              </a:rPr>
              <a:t>Vervolgstappen</a:t>
            </a:r>
            <a:endParaRPr sz="3200">
              <a:solidFill>
                <a:srgbClr val="F7931D"/>
              </a:solidFill>
              <a:latin typeface="Nunito"/>
              <a:ea typeface="Nunito"/>
              <a:cs typeface="Nunito"/>
              <a:sym typeface="Nunito"/>
            </a:endParaRPr>
          </a:p>
          <a:p>
            <a:pPr marL="0" lvl="0" indent="0" algn="l" rtl="0">
              <a:lnSpc>
                <a:spcPct val="107916"/>
              </a:lnSpc>
              <a:spcBef>
                <a:spcPts val="800"/>
              </a:spcBef>
              <a:spcAft>
                <a:spcPts val="0"/>
              </a:spcAft>
              <a:buSzPts val="1800"/>
              <a:buNone/>
            </a:pPr>
            <a:endParaRPr sz="3200">
              <a:solidFill>
                <a:srgbClr val="F7931D"/>
              </a:solidFill>
              <a:latin typeface="Nunito"/>
              <a:ea typeface="Nunito"/>
              <a:cs typeface="Nunito"/>
              <a:sym typeface="Nunito"/>
            </a:endParaRPr>
          </a:p>
          <a:p>
            <a:pPr marL="0" lvl="0" indent="0" algn="l" rtl="0">
              <a:lnSpc>
                <a:spcPct val="107916"/>
              </a:lnSpc>
              <a:spcBef>
                <a:spcPts val="800"/>
              </a:spcBef>
              <a:spcAft>
                <a:spcPts val="0"/>
              </a:spcAft>
              <a:buSzPts val="1800"/>
              <a:buNone/>
            </a:pPr>
            <a:endParaRPr sz="3200">
              <a:solidFill>
                <a:srgbClr val="F7931D"/>
              </a:solidFill>
              <a:latin typeface="Nunito"/>
              <a:ea typeface="Nunito"/>
              <a:cs typeface="Nunito"/>
              <a:sym typeface="Nunito"/>
            </a:endParaRPr>
          </a:p>
          <a:p>
            <a:pPr marL="0" lvl="0" indent="0" algn="l" rtl="0">
              <a:lnSpc>
                <a:spcPct val="107916"/>
              </a:lnSpc>
              <a:spcBef>
                <a:spcPts val="800"/>
              </a:spcBef>
              <a:spcAft>
                <a:spcPts val="0"/>
              </a:spcAft>
              <a:buSzPts val="1800"/>
              <a:buNone/>
            </a:pPr>
            <a:endParaRPr sz="3200">
              <a:solidFill>
                <a:srgbClr val="F7931D"/>
              </a:solidFill>
              <a:latin typeface="Nunito"/>
              <a:ea typeface="Nunito"/>
              <a:cs typeface="Nunito"/>
              <a:sym typeface="Nunito"/>
            </a:endParaRPr>
          </a:p>
          <a:p>
            <a:pPr marL="457200" lvl="0" indent="0" algn="l" rtl="0">
              <a:lnSpc>
                <a:spcPct val="107916"/>
              </a:lnSpc>
              <a:spcBef>
                <a:spcPts val="800"/>
              </a:spcBef>
              <a:spcAft>
                <a:spcPts val="0"/>
              </a:spcAft>
              <a:buSzPts val="1800"/>
              <a:buNone/>
            </a:pPr>
            <a:endParaRPr sz="3200">
              <a:solidFill>
                <a:srgbClr val="F7931D"/>
              </a:solidFill>
              <a:latin typeface="Nunito"/>
              <a:ea typeface="Nunito"/>
              <a:cs typeface="Nunito"/>
              <a:sym typeface="Nunito"/>
            </a:endParaRPr>
          </a:p>
        </p:txBody>
      </p:sp>
      <p:grpSp>
        <p:nvGrpSpPr>
          <p:cNvPr id="431" name="Google Shape;431;g2a2ee999447_3_0"/>
          <p:cNvGrpSpPr/>
          <p:nvPr/>
        </p:nvGrpSpPr>
        <p:grpSpPr>
          <a:xfrm>
            <a:off x="-19371" y="6082570"/>
            <a:ext cx="12617173" cy="775500"/>
            <a:chOff x="-19371" y="6082570"/>
            <a:chExt cx="12617173" cy="775500"/>
          </a:xfrm>
        </p:grpSpPr>
        <p:sp>
          <p:nvSpPr>
            <p:cNvPr id="432" name="Google Shape;432;g2a2ee999447_3_0"/>
            <p:cNvSpPr/>
            <p:nvPr/>
          </p:nvSpPr>
          <p:spPr>
            <a:xfrm>
              <a:off x="-19371" y="6082570"/>
              <a:ext cx="12227400" cy="775500"/>
            </a:xfrm>
            <a:prstGeom prst="rect">
              <a:avLst/>
            </a:prstGeom>
            <a:solidFill>
              <a:srgbClr val="00BCDF">
                <a:alpha val="2941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nvGrpSpPr>
            <p:cNvPr id="433" name="Google Shape;433;g2a2ee999447_3_0"/>
            <p:cNvGrpSpPr/>
            <p:nvPr/>
          </p:nvGrpSpPr>
          <p:grpSpPr>
            <a:xfrm>
              <a:off x="10533664" y="6135493"/>
              <a:ext cx="2064138" cy="722400"/>
              <a:chOff x="10533664" y="6135493"/>
              <a:chExt cx="2064138" cy="722400"/>
            </a:xfrm>
          </p:grpSpPr>
          <p:sp>
            <p:nvSpPr>
              <p:cNvPr id="434" name="Google Shape;434;g2a2ee999447_3_0"/>
              <p:cNvSpPr/>
              <p:nvPr/>
            </p:nvSpPr>
            <p:spPr>
              <a:xfrm>
                <a:off x="10533664" y="6135493"/>
                <a:ext cx="1603500" cy="722400"/>
              </a:xfrm>
              <a:prstGeom prst="round2SameRect">
                <a:avLst>
                  <a:gd name="adj1" fmla="val 16667"/>
                  <a:gd name="adj2" fmla="val 0"/>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nvGrpSpPr>
              <p:cNvPr id="435" name="Google Shape;435;g2a2ee999447_3_0"/>
              <p:cNvGrpSpPr/>
              <p:nvPr/>
            </p:nvGrpSpPr>
            <p:grpSpPr>
              <a:xfrm>
                <a:off x="10533904" y="6135628"/>
                <a:ext cx="2063898" cy="663787"/>
                <a:chOff x="9814910" y="6040301"/>
                <a:chExt cx="3043200" cy="978748"/>
              </a:xfrm>
            </p:grpSpPr>
            <p:sp>
              <p:nvSpPr>
                <p:cNvPr id="436" name="Google Shape;436;g2a2ee999447_3_0"/>
                <p:cNvSpPr txBox="1"/>
                <p:nvPr/>
              </p:nvSpPr>
              <p:spPr>
                <a:xfrm>
                  <a:off x="9814910" y="6040301"/>
                  <a:ext cx="3043200" cy="81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22A35"/>
                    </a:buClr>
                    <a:buSzPts val="800"/>
                    <a:buFont typeface="Arial"/>
                    <a:buNone/>
                  </a:pPr>
                  <a:r>
                    <a:rPr lang="nl-BE" sz="800" b="0" i="1" u="none" strike="noStrike" cap="none">
                      <a:solidFill>
                        <a:srgbClr val="222A35"/>
                      </a:solidFill>
                      <a:latin typeface="Helvetica Neue"/>
                      <a:ea typeface="Helvetica Neue"/>
                      <a:cs typeface="Helvetica Neue"/>
                      <a:sym typeface="Helvetica Neue"/>
                    </a:rPr>
                    <a:t>Switching talent wordt mogelijk</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222A35"/>
                    </a:buClr>
                    <a:buSzPts val="800"/>
                    <a:buFont typeface="Arial"/>
                    <a:buNone/>
                  </a:pPr>
                  <a:r>
                    <a:rPr lang="nl-BE" sz="800" b="0" i="1" u="none" strike="noStrike" cap="none">
                      <a:solidFill>
                        <a:srgbClr val="222A35"/>
                      </a:solidFill>
                      <a:latin typeface="Helvetica Neue"/>
                      <a:ea typeface="Helvetica Neue"/>
                      <a:cs typeface="Helvetica Neue"/>
                      <a:sym typeface="Helvetica Neue"/>
                    </a:rPr>
                    <a:t>gemaakt door: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37" name="Google Shape;437;g2a2ee999447_3_0"/>
                <p:cNvPicPr preferRelativeResize="0"/>
                <p:nvPr/>
              </p:nvPicPr>
              <p:blipFill rotWithShape="1">
                <a:blip r:embed="rId3">
                  <a:alphaModFix/>
                </a:blip>
                <a:srcRect/>
                <a:stretch/>
              </p:blipFill>
              <p:spPr>
                <a:xfrm>
                  <a:off x="9960751" y="6649917"/>
                  <a:ext cx="2050150" cy="369132"/>
                </a:xfrm>
                <a:prstGeom prst="rect">
                  <a:avLst/>
                </a:prstGeom>
                <a:noFill/>
                <a:ln>
                  <a:noFill/>
                </a:ln>
              </p:spPr>
            </p:pic>
          </p:grpSp>
        </p:grpSp>
      </p:grpSp>
      <p:pic>
        <p:nvPicPr>
          <p:cNvPr id="438" name="Google Shape;438;g2a2ee999447_3_0" descr="Afbeelding met tekst, Lettertype, Graphics, symbool&#10;&#10;Automatisch gegenereerde beschrijving"/>
          <p:cNvPicPr preferRelativeResize="0"/>
          <p:nvPr/>
        </p:nvPicPr>
        <p:blipFill rotWithShape="1">
          <a:blip r:embed="rId4">
            <a:alphaModFix/>
          </a:blip>
          <a:srcRect/>
          <a:stretch/>
        </p:blipFill>
        <p:spPr>
          <a:xfrm>
            <a:off x="6857286" y="721812"/>
            <a:ext cx="2108553" cy="1904684"/>
          </a:xfrm>
          <a:prstGeom prst="rect">
            <a:avLst/>
          </a:prstGeom>
          <a:noFill/>
          <a:ln>
            <a:noFill/>
          </a:ln>
        </p:spPr>
      </p:pic>
      <p:pic>
        <p:nvPicPr>
          <p:cNvPr id="439" name="Google Shape;439;g2a2ee999447_3_0"/>
          <p:cNvPicPr preferRelativeResize="0"/>
          <p:nvPr/>
        </p:nvPicPr>
        <p:blipFill rotWithShape="1">
          <a:blip r:embed="rId5">
            <a:alphaModFix/>
          </a:blip>
          <a:srcRect l="7307"/>
          <a:stretch/>
        </p:blipFill>
        <p:spPr>
          <a:xfrm>
            <a:off x="484909" y="3258087"/>
            <a:ext cx="2660073" cy="1506627"/>
          </a:xfrm>
          <a:prstGeom prst="rect">
            <a:avLst/>
          </a:prstGeom>
          <a:noFill/>
          <a:ln>
            <a:noFill/>
          </a:ln>
        </p:spPr>
      </p:pic>
      <p:pic>
        <p:nvPicPr>
          <p:cNvPr id="440" name="Google Shape;440;g2a2ee999447_3_0"/>
          <p:cNvPicPr preferRelativeResize="0"/>
          <p:nvPr/>
        </p:nvPicPr>
        <p:blipFill rotWithShape="1">
          <a:blip r:embed="rId6">
            <a:alphaModFix/>
          </a:blip>
          <a:srcRect/>
          <a:stretch/>
        </p:blipFill>
        <p:spPr>
          <a:xfrm>
            <a:off x="5144573" y="3445654"/>
            <a:ext cx="1712713" cy="1139733"/>
          </a:xfrm>
          <a:prstGeom prst="rect">
            <a:avLst/>
          </a:prstGeom>
          <a:noFill/>
          <a:ln>
            <a:noFill/>
          </a:ln>
        </p:spPr>
      </p:pic>
      <p:sp>
        <p:nvSpPr>
          <p:cNvPr id="441" name="Google Shape;441;g2a2ee999447_3_0"/>
          <p:cNvSpPr/>
          <p:nvPr/>
        </p:nvSpPr>
        <p:spPr>
          <a:xfrm>
            <a:off x="-19371" y="2944719"/>
            <a:ext cx="12227400" cy="45719"/>
          </a:xfrm>
          <a:prstGeom prst="rect">
            <a:avLst/>
          </a:prstGeom>
          <a:solidFill>
            <a:srgbClr val="00BCDF">
              <a:alpha val="2941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42" name="Google Shape;442;g2a2ee999447_3_0"/>
          <p:cNvSpPr txBox="1"/>
          <p:nvPr/>
        </p:nvSpPr>
        <p:spPr>
          <a:xfrm>
            <a:off x="8773224" y="5062694"/>
            <a:ext cx="3346500" cy="677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a:p>
          <a:p>
            <a:pPr marL="0" marR="0" lvl="0" indent="0" algn="l" rtl="0">
              <a:lnSpc>
                <a:spcPct val="100000"/>
              </a:lnSpc>
              <a:spcBef>
                <a:spcPts val="0"/>
              </a:spcBef>
              <a:spcAft>
                <a:spcPts val="0"/>
              </a:spcAft>
              <a:buNone/>
            </a:pPr>
            <a:endParaRPr sz="2400" b="0" i="1" u="none" strike="noStrike" cap="none">
              <a:solidFill>
                <a:srgbClr val="000000"/>
              </a:solidFill>
              <a:latin typeface="Arial"/>
              <a:ea typeface="Arial"/>
              <a:cs typeface="Arial"/>
              <a:sym typeface="Arial"/>
            </a:endParaRPr>
          </a:p>
        </p:txBody>
      </p:sp>
      <p:sp>
        <p:nvSpPr>
          <p:cNvPr id="443" name="Google Shape;443;g2a2ee999447_3_0"/>
          <p:cNvSpPr txBox="1"/>
          <p:nvPr/>
        </p:nvSpPr>
        <p:spPr>
          <a:xfrm>
            <a:off x="838225" y="5032350"/>
            <a:ext cx="25674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nl-BE" sz="2400" b="0" i="1" u="none" strike="noStrike" cap="none">
                <a:solidFill>
                  <a:srgbClr val="7F7F7F"/>
                </a:solidFill>
                <a:latin typeface="Nunito"/>
                <a:ea typeface="Nunito"/>
                <a:cs typeface="Nunito"/>
                <a:sym typeface="Nunito"/>
              </a:rPr>
              <a:t>Tra</a:t>
            </a:r>
            <a:r>
              <a:rPr lang="nl-BE" sz="2400" i="1">
                <a:solidFill>
                  <a:srgbClr val="7F7F7F"/>
                </a:solidFill>
                <a:latin typeface="Nunito"/>
                <a:ea typeface="Nunito"/>
                <a:cs typeface="Nunito"/>
                <a:sym typeface="Nunito"/>
              </a:rPr>
              <a:t>in</a:t>
            </a:r>
            <a:r>
              <a:rPr lang="nl-BE" sz="2400" b="0" i="1" u="none" strike="noStrike" cap="none">
                <a:solidFill>
                  <a:srgbClr val="7F7F7F"/>
                </a:solidFill>
                <a:latin typeface="Nunito"/>
                <a:ea typeface="Nunito"/>
                <a:cs typeface="Nunito"/>
                <a:sym typeface="Nunito"/>
              </a:rPr>
              <a:t>-the-trainer</a:t>
            </a:r>
            <a:endParaRPr sz="2400" b="0" i="1" u="none" strike="noStrike" cap="none">
              <a:solidFill>
                <a:srgbClr val="000000"/>
              </a:solidFill>
              <a:latin typeface="Arial"/>
              <a:ea typeface="Arial"/>
              <a:cs typeface="Arial"/>
              <a:sym typeface="Arial"/>
            </a:endParaRPr>
          </a:p>
        </p:txBody>
      </p:sp>
      <p:sp>
        <p:nvSpPr>
          <p:cNvPr id="444" name="Google Shape;444;g2a2ee999447_3_0"/>
          <p:cNvSpPr txBox="1"/>
          <p:nvPr/>
        </p:nvSpPr>
        <p:spPr>
          <a:xfrm>
            <a:off x="5291601" y="5033132"/>
            <a:ext cx="1882549"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nl-BE" sz="2400" b="0" i="1" u="none" strike="noStrike" cap="none">
                <a:solidFill>
                  <a:srgbClr val="7F7F7F"/>
                </a:solidFill>
                <a:latin typeface="Nunito"/>
                <a:ea typeface="Nunito"/>
                <a:cs typeface="Nunito"/>
                <a:sym typeface="Nunito"/>
              </a:rPr>
              <a:t>Aanbod</a:t>
            </a:r>
            <a:endParaRPr sz="2400" b="0" i="1" u="none" strike="noStrike" cap="none">
              <a:solidFill>
                <a:srgbClr val="000000"/>
              </a:solidFill>
              <a:latin typeface="Arial"/>
              <a:ea typeface="Arial"/>
              <a:cs typeface="Arial"/>
              <a:sym typeface="Arial"/>
            </a:endParaRPr>
          </a:p>
        </p:txBody>
      </p:sp>
      <p:pic>
        <p:nvPicPr>
          <p:cNvPr id="445" name="Google Shape;445;g2a2ee999447_3_0"/>
          <p:cNvPicPr preferRelativeResize="0"/>
          <p:nvPr/>
        </p:nvPicPr>
        <p:blipFill rotWithShape="1">
          <a:blip r:embed="rId7">
            <a:alphaModFix/>
          </a:blip>
          <a:srcRect/>
          <a:stretch/>
        </p:blipFill>
        <p:spPr>
          <a:xfrm>
            <a:off x="8773224" y="3432949"/>
            <a:ext cx="2348295" cy="1086452"/>
          </a:xfrm>
          <a:prstGeom prst="rect">
            <a:avLst/>
          </a:prstGeom>
          <a:noFill/>
          <a:ln>
            <a:noFill/>
          </a:ln>
        </p:spPr>
      </p:pic>
      <p:sp>
        <p:nvSpPr>
          <p:cNvPr id="446" name="Google Shape;446;g2a2ee999447_3_0"/>
          <p:cNvSpPr/>
          <p:nvPr/>
        </p:nvSpPr>
        <p:spPr>
          <a:xfrm>
            <a:off x="-35400" y="4758955"/>
            <a:ext cx="12227400" cy="65986"/>
          </a:xfrm>
          <a:prstGeom prst="rect">
            <a:avLst/>
          </a:prstGeom>
          <a:solidFill>
            <a:srgbClr val="00BCDF">
              <a:alpha val="2941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47" name="Google Shape;447;g2a2ee999447_3_0"/>
          <p:cNvSpPr txBox="1"/>
          <p:nvPr/>
        </p:nvSpPr>
        <p:spPr>
          <a:xfrm>
            <a:off x="9250016" y="1056836"/>
            <a:ext cx="2567295"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nl-BE" sz="2400" b="0" i="1" u="none" strike="noStrike" cap="none">
                <a:solidFill>
                  <a:srgbClr val="7F7F7F"/>
                </a:solidFill>
                <a:latin typeface="Nunito"/>
                <a:ea typeface="Nunito"/>
                <a:cs typeface="Nunito"/>
                <a:sym typeface="Nunito"/>
              </a:rPr>
              <a:t>gebruik draaiboek + support</a:t>
            </a:r>
            <a:endParaRPr/>
          </a:p>
          <a:p>
            <a:pPr marL="0" marR="0" lvl="0" indent="0" algn="l" rtl="0">
              <a:lnSpc>
                <a:spcPct val="100000"/>
              </a:lnSpc>
              <a:spcBef>
                <a:spcPts val="0"/>
              </a:spcBef>
              <a:spcAft>
                <a:spcPts val="0"/>
              </a:spcAft>
              <a:buNone/>
            </a:pPr>
            <a:endParaRPr sz="2400" b="0" i="1" u="none" strike="noStrike" cap="none">
              <a:solidFill>
                <a:srgbClr val="7F7F7F"/>
              </a:solidFill>
              <a:latin typeface="Nunito"/>
              <a:ea typeface="Nunito"/>
              <a:cs typeface="Nunito"/>
              <a:sym typeface="Nunito"/>
            </a:endParaRPr>
          </a:p>
        </p:txBody>
      </p:sp>
      <p:sp>
        <p:nvSpPr>
          <p:cNvPr id="448" name="Google Shape;448;g2a2ee999447_3_0"/>
          <p:cNvSpPr txBox="1"/>
          <p:nvPr/>
        </p:nvSpPr>
        <p:spPr>
          <a:xfrm>
            <a:off x="8773226" y="5070132"/>
            <a:ext cx="18825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nl-BE" sz="2400" b="0" i="1" u="none" strike="noStrike" cap="none">
                <a:solidFill>
                  <a:srgbClr val="7F7F7F"/>
                </a:solidFill>
                <a:latin typeface="Nunito"/>
                <a:ea typeface="Nunito"/>
                <a:cs typeface="Nunito"/>
                <a:sym typeface="Nunito"/>
              </a:rPr>
              <a:t>Aanbod</a:t>
            </a:r>
            <a:endParaRPr sz="2400" b="0" i="1" u="none" strike="noStrike" cap="non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g28265964f5d_0_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70C0"/>
              </a:buClr>
              <a:buSzPts val="4400"/>
              <a:buFont typeface="Calibri"/>
              <a:buNone/>
            </a:pPr>
            <a:r>
              <a:rPr lang="nl-BE">
                <a:solidFill>
                  <a:srgbClr val="02BBE1"/>
                </a:solidFill>
                <a:latin typeface="Nunito"/>
                <a:ea typeface="Nunito"/>
                <a:cs typeface="Nunito"/>
                <a:sym typeface="Nunito"/>
              </a:rPr>
              <a:t>Agenda</a:t>
            </a:r>
            <a:endParaRPr>
              <a:solidFill>
                <a:srgbClr val="02BBE1"/>
              </a:solidFill>
              <a:latin typeface="Nunito"/>
              <a:ea typeface="Nunito"/>
              <a:cs typeface="Nunito"/>
              <a:sym typeface="Nunito"/>
            </a:endParaRPr>
          </a:p>
        </p:txBody>
      </p:sp>
      <p:sp>
        <p:nvSpPr>
          <p:cNvPr id="171" name="Google Shape;171;g28265964f5d_0_1"/>
          <p:cNvSpPr txBox="1">
            <a:spLocks noGrp="1"/>
          </p:cNvSpPr>
          <p:nvPr>
            <p:ph type="body" idx="1"/>
          </p:nvPr>
        </p:nvSpPr>
        <p:spPr>
          <a:xfrm>
            <a:off x="838200" y="1690826"/>
            <a:ext cx="11021400" cy="4196100"/>
          </a:xfrm>
          <a:prstGeom prst="rect">
            <a:avLst/>
          </a:prstGeom>
          <a:noFill/>
          <a:ln>
            <a:noFill/>
          </a:ln>
        </p:spPr>
        <p:txBody>
          <a:bodyPr spcFirstLastPara="1" wrap="square" lIns="91425" tIns="45700" rIns="91425" bIns="45700" anchor="t" anchorCtr="0">
            <a:normAutofit/>
          </a:bodyPr>
          <a:lstStyle/>
          <a:p>
            <a:pPr marL="457200" lvl="0" indent="0" algn="l" rtl="0">
              <a:lnSpc>
                <a:spcPct val="90000"/>
              </a:lnSpc>
              <a:spcBef>
                <a:spcPts val="0"/>
              </a:spcBef>
              <a:spcAft>
                <a:spcPts val="0"/>
              </a:spcAft>
              <a:buSzPts val="1800"/>
              <a:buNone/>
            </a:pPr>
            <a:endParaRPr sz="3200">
              <a:solidFill>
                <a:srgbClr val="F7931D"/>
              </a:solidFill>
              <a:latin typeface="Nunito"/>
              <a:ea typeface="Nunito"/>
              <a:cs typeface="Nunito"/>
              <a:sym typeface="Nunito"/>
            </a:endParaRPr>
          </a:p>
          <a:p>
            <a:pPr marL="457200" lvl="0" indent="-431800" algn="l" rtl="0">
              <a:lnSpc>
                <a:spcPct val="90000"/>
              </a:lnSpc>
              <a:spcBef>
                <a:spcPts val="0"/>
              </a:spcBef>
              <a:spcAft>
                <a:spcPts val="0"/>
              </a:spcAft>
              <a:buClr>
                <a:srgbClr val="F7931D"/>
              </a:buClr>
              <a:buSzPts val="3200"/>
              <a:buFont typeface="Nunito"/>
              <a:buAutoNum type="arabicPeriod"/>
            </a:pPr>
            <a:r>
              <a:rPr lang="nl-BE" sz="3200">
                <a:solidFill>
                  <a:srgbClr val="F7931D"/>
                </a:solidFill>
                <a:latin typeface="Nunito"/>
                <a:ea typeface="Nunito"/>
                <a:cs typeface="Nunito"/>
                <a:sym typeface="Nunito"/>
              </a:rPr>
              <a:t>Toelichting Switching Talent</a:t>
            </a:r>
            <a:endParaRPr sz="3200">
              <a:solidFill>
                <a:srgbClr val="F7931D"/>
              </a:solidFill>
              <a:latin typeface="Nunito"/>
              <a:ea typeface="Nunito"/>
              <a:cs typeface="Nunito"/>
              <a:sym typeface="Nunito"/>
            </a:endParaRPr>
          </a:p>
          <a:p>
            <a:pPr marL="457200" lvl="0" indent="-431800" algn="l" rtl="0">
              <a:lnSpc>
                <a:spcPct val="90000"/>
              </a:lnSpc>
              <a:spcBef>
                <a:spcPts val="0"/>
              </a:spcBef>
              <a:spcAft>
                <a:spcPts val="0"/>
              </a:spcAft>
              <a:buClr>
                <a:srgbClr val="F7931D"/>
              </a:buClr>
              <a:buSzPts val="3200"/>
              <a:buFont typeface="Nunito"/>
              <a:buAutoNum type="arabicPeriod"/>
            </a:pPr>
            <a:r>
              <a:rPr lang="nl-BE" sz="3200">
                <a:solidFill>
                  <a:srgbClr val="F7931D"/>
                </a:solidFill>
                <a:latin typeface="Nunito"/>
                <a:ea typeface="Nunito"/>
                <a:cs typeface="Nunito"/>
                <a:sym typeface="Nunito"/>
              </a:rPr>
              <a:t>Voordelen werkgevers en werknemers</a:t>
            </a:r>
            <a:endParaRPr/>
          </a:p>
          <a:p>
            <a:pPr marL="457200" lvl="0" indent="-431800" algn="l" rtl="0">
              <a:lnSpc>
                <a:spcPct val="90000"/>
              </a:lnSpc>
              <a:spcBef>
                <a:spcPts val="0"/>
              </a:spcBef>
              <a:spcAft>
                <a:spcPts val="0"/>
              </a:spcAft>
              <a:buClr>
                <a:srgbClr val="F7931D"/>
              </a:buClr>
              <a:buSzPts val="3200"/>
              <a:buFont typeface="Nunito"/>
              <a:buAutoNum type="arabicPeriod"/>
            </a:pPr>
            <a:r>
              <a:rPr lang="nl-BE" sz="3200">
                <a:solidFill>
                  <a:srgbClr val="F7931D"/>
                </a:solidFill>
                <a:latin typeface="Nunito"/>
                <a:ea typeface="Nunito"/>
                <a:cs typeface="Nunito"/>
                <a:sym typeface="Nunito"/>
              </a:rPr>
              <a:t>Getuigenis</a:t>
            </a:r>
            <a:endParaRPr/>
          </a:p>
          <a:p>
            <a:pPr marL="457200" lvl="0" indent="-431800" algn="l" rtl="0">
              <a:lnSpc>
                <a:spcPct val="90000"/>
              </a:lnSpc>
              <a:spcBef>
                <a:spcPts val="0"/>
              </a:spcBef>
              <a:spcAft>
                <a:spcPts val="0"/>
              </a:spcAft>
              <a:buClr>
                <a:srgbClr val="F7931D"/>
              </a:buClr>
              <a:buSzPts val="3200"/>
              <a:buFont typeface="Nunito"/>
              <a:buAutoNum type="arabicPeriod"/>
            </a:pPr>
            <a:r>
              <a:rPr lang="nl-BE" sz="3200">
                <a:solidFill>
                  <a:srgbClr val="F7931D"/>
                </a:solidFill>
                <a:latin typeface="Nunito"/>
                <a:ea typeface="Nunito"/>
                <a:cs typeface="Nunito"/>
                <a:sym typeface="Nunito"/>
              </a:rPr>
              <a:t>Het draaiboek</a:t>
            </a:r>
            <a:endParaRPr sz="3200">
              <a:solidFill>
                <a:srgbClr val="F7931D"/>
              </a:solidFill>
              <a:latin typeface="Nunito"/>
              <a:ea typeface="Nunito"/>
              <a:cs typeface="Nunito"/>
              <a:sym typeface="Nunito"/>
            </a:endParaRPr>
          </a:p>
          <a:p>
            <a:pPr marL="457200" lvl="0" indent="-431800" algn="l" rtl="0">
              <a:lnSpc>
                <a:spcPct val="90000"/>
              </a:lnSpc>
              <a:spcBef>
                <a:spcPts val="0"/>
              </a:spcBef>
              <a:spcAft>
                <a:spcPts val="0"/>
              </a:spcAft>
              <a:buClr>
                <a:srgbClr val="F7931D"/>
              </a:buClr>
              <a:buSzPts val="3200"/>
              <a:buFont typeface="Nunito"/>
              <a:buAutoNum type="arabicPeriod"/>
            </a:pPr>
            <a:r>
              <a:rPr lang="nl-BE" sz="3200">
                <a:solidFill>
                  <a:srgbClr val="F7931D"/>
                </a:solidFill>
                <a:latin typeface="Nunito"/>
                <a:ea typeface="Nunito"/>
                <a:cs typeface="Nunito"/>
                <a:sym typeface="Nunito"/>
              </a:rPr>
              <a:t>Financiering ESF+</a:t>
            </a:r>
            <a:endParaRPr sz="3200">
              <a:solidFill>
                <a:srgbClr val="F7931D"/>
              </a:solidFill>
              <a:latin typeface="Nunito"/>
              <a:ea typeface="Nunito"/>
              <a:cs typeface="Nunito"/>
              <a:sym typeface="Nunito"/>
            </a:endParaRPr>
          </a:p>
          <a:p>
            <a:pPr marL="457200" lvl="0" indent="-431800" algn="l" rtl="0">
              <a:lnSpc>
                <a:spcPct val="90000"/>
              </a:lnSpc>
              <a:spcBef>
                <a:spcPts val="0"/>
              </a:spcBef>
              <a:spcAft>
                <a:spcPts val="0"/>
              </a:spcAft>
              <a:buClr>
                <a:srgbClr val="F7931D"/>
              </a:buClr>
              <a:buSzPts val="3200"/>
              <a:buFont typeface="Nunito"/>
              <a:buAutoNum type="arabicPeriod"/>
            </a:pPr>
            <a:r>
              <a:rPr lang="nl-BE" sz="3200">
                <a:solidFill>
                  <a:srgbClr val="F7931D"/>
                </a:solidFill>
                <a:latin typeface="Nunito"/>
                <a:ea typeface="Nunito"/>
                <a:cs typeface="Nunito"/>
                <a:sym typeface="Nunito"/>
              </a:rPr>
              <a:t>Vervolgstappen</a:t>
            </a:r>
            <a:endParaRPr sz="3200">
              <a:solidFill>
                <a:srgbClr val="F7931D"/>
              </a:solidFill>
              <a:latin typeface="Nunito"/>
              <a:ea typeface="Nunito"/>
              <a:cs typeface="Nunito"/>
              <a:sym typeface="Nunito"/>
            </a:endParaRPr>
          </a:p>
          <a:p>
            <a:pPr marL="457200" lvl="0" indent="-431800" algn="l" rtl="0">
              <a:lnSpc>
                <a:spcPct val="90000"/>
              </a:lnSpc>
              <a:spcBef>
                <a:spcPts val="0"/>
              </a:spcBef>
              <a:spcAft>
                <a:spcPts val="0"/>
              </a:spcAft>
              <a:buClr>
                <a:srgbClr val="F7931D"/>
              </a:buClr>
              <a:buSzPts val="3200"/>
              <a:buFont typeface="Nunito"/>
              <a:buAutoNum type="arabicPeriod"/>
            </a:pPr>
            <a:r>
              <a:rPr lang="nl-BE" sz="3200">
                <a:solidFill>
                  <a:srgbClr val="F7931D"/>
                </a:solidFill>
                <a:latin typeface="Nunito"/>
                <a:ea typeface="Nunito"/>
                <a:cs typeface="Nunito"/>
                <a:sym typeface="Nunito"/>
              </a:rPr>
              <a:t>Afronding</a:t>
            </a:r>
            <a:endParaRPr/>
          </a:p>
          <a:p>
            <a:pPr marL="514350" lvl="0" indent="-311150" algn="l" rtl="0">
              <a:lnSpc>
                <a:spcPct val="90000"/>
              </a:lnSpc>
              <a:spcBef>
                <a:spcPts val="0"/>
              </a:spcBef>
              <a:spcAft>
                <a:spcPts val="0"/>
              </a:spcAft>
              <a:buClr>
                <a:srgbClr val="F1654A"/>
              </a:buClr>
              <a:buSzPts val="3200"/>
              <a:buNone/>
            </a:pPr>
            <a:endParaRPr/>
          </a:p>
        </p:txBody>
      </p:sp>
      <p:pic>
        <p:nvPicPr>
          <p:cNvPr id="172" name="Google Shape;172;g28265964f5d_0_1"/>
          <p:cNvPicPr preferRelativeResize="0"/>
          <p:nvPr/>
        </p:nvPicPr>
        <p:blipFill rotWithShape="1">
          <a:blip r:embed="rId3">
            <a:alphaModFix/>
          </a:blip>
          <a:srcRect/>
          <a:stretch/>
        </p:blipFill>
        <p:spPr>
          <a:xfrm>
            <a:off x="10691089" y="106951"/>
            <a:ext cx="1517063" cy="1690825"/>
          </a:xfrm>
          <a:prstGeom prst="rect">
            <a:avLst/>
          </a:prstGeom>
          <a:noFill/>
          <a:ln>
            <a:noFill/>
          </a:ln>
        </p:spPr>
      </p:pic>
      <p:sp>
        <p:nvSpPr>
          <p:cNvPr id="173" name="Google Shape;173;g28265964f5d_0_1"/>
          <p:cNvSpPr/>
          <p:nvPr/>
        </p:nvSpPr>
        <p:spPr>
          <a:xfrm>
            <a:off x="-19371" y="6082570"/>
            <a:ext cx="12227523" cy="775430"/>
          </a:xfrm>
          <a:prstGeom prst="rect">
            <a:avLst/>
          </a:prstGeom>
          <a:solidFill>
            <a:srgbClr val="00BCDF">
              <a:alpha val="2941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nvGrpSpPr>
          <p:cNvPr id="174" name="Google Shape;174;g28265964f5d_0_1"/>
          <p:cNvGrpSpPr/>
          <p:nvPr/>
        </p:nvGrpSpPr>
        <p:grpSpPr>
          <a:xfrm>
            <a:off x="10533664" y="6135493"/>
            <a:ext cx="2063851" cy="722506"/>
            <a:chOff x="10533664" y="6135493"/>
            <a:chExt cx="2063851" cy="722506"/>
          </a:xfrm>
        </p:grpSpPr>
        <p:sp>
          <p:nvSpPr>
            <p:cNvPr id="175" name="Google Shape;175;g28265964f5d_0_1"/>
            <p:cNvSpPr/>
            <p:nvPr/>
          </p:nvSpPr>
          <p:spPr>
            <a:xfrm>
              <a:off x="10533664" y="6135493"/>
              <a:ext cx="1603565" cy="722506"/>
            </a:xfrm>
            <a:prstGeom prst="round2SameRect">
              <a:avLst>
                <a:gd name="adj1" fmla="val 16667"/>
                <a:gd name="adj2" fmla="val 0"/>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nvGrpSpPr>
            <p:cNvPr id="176" name="Google Shape;176;g28265964f5d_0_1"/>
            <p:cNvGrpSpPr/>
            <p:nvPr/>
          </p:nvGrpSpPr>
          <p:grpSpPr>
            <a:xfrm>
              <a:off x="10533665" y="6135493"/>
              <a:ext cx="2063850" cy="663765"/>
              <a:chOff x="9814910" y="6040301"/>
              <a:chExt cx="3043238" cy="978748"/>
            </a:xfrm>
          </p:grpSpPr>
          <p:sp>
            <p:nvSpPr>
              <p:cNvPr id="177" name="Google Shape;177;g28265964f5d_0_1"/>
              <p:cNvSpPr txBox="1"/>
              <p:nvPr/>
            </p:nvSpPr>
            <p:spPr>
              <a:xfrm>
                <a:off x="9814910" y="6040301"/>
                <a:ext cx="3043238" cy="90766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22A35"/>
                  </a:buClr>
                  <a:buSzPts val="800"/>
                  <a:buFont typeface="Arial"/>
                  <a:buNone/>
                </a:pPr>
                <a:r>
                  <a:rPr lang="nl-BE" sz="800" b="0" i="1" u="none" strike="noStrike" cap="none">
                    <a:solidFill>
                      <a:srgbClr val="222A35"/>
                    </a:solidFill>
                    <a:latin typeface="Helvetica Neue"/>
                    <a:ea typeface="Helvetica Neue"/>
                    <a:cs typeface="Helvetica Neue"/>
                    <a:sym typeface="Helvetica Neue"/>
                  </a:rPr>
                  <a:t>Switching talent wordt mogelijk</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222A35"/>
                  </a:buClr>
                  <a:buSzPts val="800"/>
                  <a:buFont typeface="Arial"/>
                  <a:buNone/>
                </a:pPr>
                <a:r>
                  <a:rPr lang="nl-BE" sz="800" b="0" i="1" u="none" strike="noStrike" cap="none">
                    <a:solidFill>
                      <a:srgbClr val="222A35"/>
                    </a:solidFill>
                    <a:latin typeface="Helvetica Neue"/>
                    <a:ea typeface="Helvetica Neue"/>
                    <a:cs typeface="Helvetica Neue"/>
                    <a:sym typeface="Helvetica Neue"/>
                  </a:rPr>
                  <a:t>gemaakt door: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78" name="Google Shape;178;g28265964f5d_0_1"/>
              <p:cNvPicPr preferRelativeResize="0"/>
              <p:nvPr/>
            </p:nvPicPr>
            <p:blipFill rotWithShape="1">
              <a:blip r:embed="rId4">
                <a:alphaModFix/>
              </a:blip>
              <a:srcRect/>
              <a:stretch/>
            </p:blipFill>
            <p:spPr>
              <a:xfrm>
                <a:off x="9960751" y="6649917"/>
                <a:ext cx="2050147" cy="369132"/>
              </a:xfrm>
              <a:prstGeom prst="rect">
                <a:avLst/>
              </a:prstGeom>
              <a:noFill/>
              <a:ln>
                <a:noFill/>
              </a:ln>
            </p:spPr>
          </p:pic>
        </p:gr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454" name="Google Shape;454;p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455" name="Google Shape;455;p6"/>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456" name="Google Shape;456;p6"/>
          <p:cNvPicPr preferRelativeResize="0"/>
          <p:nvPr/>
        </p:nvPicPr>
        <p:blipFill>
          <a:blip r:embed="rId4">
            <a:alphaModFix/>
          </a:blip>
          <a:stretch>
            <a:fillRect/>
          </a:stretch>
        </p:blipFill>
        <p:spPr>
          <a:xfrm>
            <a:off x="205575" y="-27213"/>
            <a:ext cx="2557875" cy="1185925"/>
          </a:xfrm>
          <a:prstGeom prst="rect">
            <a:avLst/>
          </a:prstGeom>
          <a:noFill/>
          <a:ln>
            <a:noFill/>
          </a:ln>
        </p:spPr>
      </p:pic>
      <p:sp>
        <p:nvSpPr>
          <p:cNvPr id="457" name="Google Shape;457;p6"/>
          <p:cNvSpPr txBox="1"/>
          <p:nvPr/>
        </p:nvSpPr>
        <p:spPr>
          <a:xfrm>
            <a:off x="3860700" y="6176975"/>
            <a:ext cx="4470600" cy="71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nl-BE" sz="2800">
                <a:solidFill>
                  <a:srgbClr val="0070C0"/>
                </a:solidFill>
                <a:latin typeface="Calibri"/>
                <a:ea typeface="Calibri"/>
                <a:cs typeface="Calibri"/>
                <a:sym typeface="Calibri"/>
              </a:rPr>
              <a:t>www.i-diverso.be</a:t>
            </a:r>
            <a:endParaRPr sz="2800">
              <a:solidFill>
                <a:srgbClr val="0070C0"/>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pic>
        <p:nvPicPr>
          <p:cNvPr id="462" name="Google Shape;462;p47" descr="Afbeelding met Menselijk gezicht, muur, kleding, persoon&#10;&#10;Automatisch gegenereerde beschrijving"/>
          <p:cNvPicPr preferRelativeResize="0"/>
          <p:nvPr/>
        </p:nvPicPr>
        <p:blipFill rotWithShape="1">
          <a:blip r:embed="rId3">
            <a:alphaModFix/>
          </a:blip>
          <a:srcRect l="18038" t="1881" r="15831"/>
          <a:stretch/>
        </p:blipFill>
        <p:spPr>
          <a:xfrm>
            <a:off x="0" y="0"/>
            <a:ext cx="5762625" cy="6857999"/>
          </a:xfrm>
          <a:prstGeom prst="rect">
            <a:avLst/>
          </a:prstGeom>
          <a:noFill/>
          <a:ln>
            <a:noFill/>
          </a:ln>
        </p:spPr>
      </p:pic>
      <p:pic>
        <p:nvPicPr>
          <p:cNvPr id="463" name="Google Shape;463;p47"/>
          <p:cNvPicPr preferRelativeResize="0"/>
          <p:nvPr/>
        </p:nvPicPr>
        <p:blipFill rotWithShape="1">
          <a:blip r:embed="rId4">
            <a:alphaModFix/>
          </a:blip>
          <a:srcRect/>
          <a:stretch/>
        </p:blipFill>
        <p:spPr>
          <a:xfrm>
            <a:off x="177932" y="2606439"/>
            <a:ext cx="5277717" cy="689156"/>
          </a:xfrm>
          <a:prstGeom prst="rect">
            <a:avLst/>
          </a:prstGeom>
          <a:noFill/>
          <a:ln>
            <a:noFill/>
          </a:ln>
          <a:effectLst>
            <a:outerShdw blurRad="50800" dist="38100" dir="2700000" algn="tl" rotWithShape="0">
              <a:srgbClr val="000000">
                <a:alpha val="40000"/>
              </a:srgbClr>
            </a:outerShdw>
          </a:effectLst>
        </p:spPr>
      </p:pic>
      <p:sp>
        <p:nvSpPr>
          <p:cNvPr id="464" name="Google Shape;464;p47"/>
          <p:cNvSpPr txBox="1"/>
          <p:nvPr/>
        </p:nvSpPr>
        <p:spPr>
          <a:xfrm>
            <a:off x="6096000" y="486694"/>
            <a:ext cx="5918068"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nl-BE" sz="3600" b="0" i="0" u="none" strike="noStrike" cap="none">
                <a:solidFill>
                  <a:srgbClr val="02BBE1"/>
                </a:solidFill>
                <a:latin typeface="Nunito"/>
                <a:ea typeface="Nunito"/>
                <a:cs typeface="Nunito"/>
                <a:sym typeface="Nunito"/>
              </a:rPr>
              <a:t>Wat is een eerste, concrete stap die je kan zetten?</a:t>
            </a:r>
            <a:endParaRPr sz="3600" b="0" i="0" u="none" strike="noStrike" cap="none">
              <a:solidFill>
                <a:srgbClr val="000000"/>
              </a:solidFill>
              <a:latin typeface="Arial"/>
              <a:ea typeface="Arial"/>
              <a:cs typeface="Arial"/>
              <a:sym typeface="Arial"/>
            </a:endParaRPr>
          </a:p>
        </p:txBody>
      </p:sp>
      <p:sp>
        <p:nvSpPr>
          <p:cNvPr id="465" name="Google Shape;465;p47"/>
          <p:cNvSpPr txBox="1"/>
          <p:nvPr/>
        </p:nvSpPr>
        <p:spPr>
          <a:xfrm>
            <a:off x="5762625" y="2061304"/>
            <a:ext cx="6251443" cy="4796695"/>
          </a:xfrm>
          <a:prstGeom prst="rect">
            <a:avLst/>
          </a:prstGeom>
          <a:noFill/>
          <a:ln>
            <a:noFill/>
          </a:ln>
        </p:spPr>
        <p:txBody>
          <a:bodyPr spcFirstLastPara="1" wrap="square" lIns="91425" tIns="45700" rIns="91425" bIns="45700" anchor="t" anchorCtr="0">
            <a:normAutofit fontScale="77500" lnSpcReduction="20000"/>
          </a:bodyPr>
          <a:lstStyle/>
          <a:p>
            <a:pPr marL="976757" marR="0" lvl="0" indent="-457200" algn="l" rtl="0">
              <a:lnSpc>
                <a:spcPct val="150000"/>
              </a:lnSpc>
              <a:spcBef>
                <a:spcPts val="0"/>
              </a:spcBef>
              <a:spcAft>
                <a:spcPts val="0"/>
              </a:spcAft>
              <a:buClr>
                <a:srgbClr val="F7931D"/>
              </a:buClr>
              <a:buSzPct val="100000"/>
              <a:buFont typeface="Arial"/>
              <a:buChar char="•"/>
            </a:pPr>
            <a:r>
              <a:rPr lang="nl-BE" sz="3000" b="0" i="0" u="none" strike="noStrike" cap="none">
                <a:solidFill>
                  <a:srgbClr val="F7931D"/>
                </a:solidFill>
                <a:latin typeface="Nunito"/>
                <a:ea typeface="Nunito"/>
                <a:cs typeface="Nunito"/>
                <a:sym typeface="Nunito"/>
              </a:rPr>
              <a:t>Ik bespreek het intern (met management, HR-verantwoordelijke…) </a:t>
            </a:r>
            <a:endParaRPr sz="3080" b="0" i="0" u="none" strike="noStrike" cap="none">
              <a:solidFill>
                <a:srgbClr val="F7931D"/>
              </a:solidFill>
              <a:latin typeface="Nunito"/>
              <a:ea typeface="Nunito"/>
              <a:cs typeface="Nunito"/>
              <a:sym typeface="Nunito"/>
            </a:endParaRPr>
          </a:p>
          <a:p>
            <a:pPr marL="976757" marR="0" lvl="0" indent="-457200" algn="l" rtl="0">
              <a:lnSpc>
                <a:spcPct val="150000"/>
              </a:lnSpc>
              <a:spcBef>
                <a:spcPts val="0"/>
              </a:spcBef>
              <a:spcAft>
                <a:spcPts val="0"/>
              </a:spcAft>
              <a:buClr>
                <a:srgbClr val="F7931D"/>
              </a:buClr>
              <a:buSzPct val="100000"/>
              <a:buFont typeface="Arial"/>
              <a:buChar char="•"/>
            </a:pPr>
            <a:r>
              <a:rPr lang="nl-BE" sz="3080" b="0" i="0" u="none" strike="noStrike" cap="none">
                <a:solidFill>
                  <a:srgbClr val="F7931D"/>
                </a:solidFill>
                <a:latin typeface="Nunito"/>
                <a:ea typeface="Nunito"/>
                <a:cs typeface="Nunito"/>
                <a:sym typeface="Nunito"/>
              </a:rPr>
              <a:t>Ik deel de opname</a:t>
            </a:r>
            <a:endParaRPr/>
          </a:p>
          <a:p>
            <a:pPr marL="976757" marR="0" lvl="0" indent="-457200" algn="l" rtl="0">
              <a:lnSpc>
                <a:spcPct val="150000"/>
              </a:lnSpc>
              <a:spcBef>
                <a:spcPts val="0"/>
              </a:spcBef>
              <a:spcAft>
                <a:spcPts val="0"/>
              </a:spcAft>
              <a:buClr>
                <a:srgbClr val="F7931D"/>
              </a:buClr>
              <a:buSzPct val="100000"/>
              <a:buFont typeface="Arial"/>
              <a:buChar char="•"/>
            </a:pPr>
            <a:r>
              <a:rPr lang="nl-BE" sz="3080" b="0" i="0" u="none" strike="noStrike" cap="none">
                <a:solidFill>
                  <a:srgbClr val="F7931D"/>
                </a:solidFill>
                <a:latin typeface="Nunito"/>
                <a:ea typeface="Nunito"/>
                <a:cs typeface="Nunito"/>
                <a:sym typeface="Nunito"/>
              </a:rPr>
              <a:t>Ik lijst de leervragen in mijn organisatie op en kijk waar ST een optie kan zijn </a:t>
            </a:r>
            <a:endParaRPr/>
          </a:p>
          <a:p>
            <a:pPr marL="976757" marR="0" lvl="0" indent="-457200" algn="l" rtl="0">
              <a:lnSpc>
                <a:spcPct val="150000"/>
              </a:lnSpc>
              <a:spcBef>
                <a:spcPts val="0"/>
              </a:spcBef>
              <a:spcAft>
                <a:spcPts val="0"/>
              </a:spcAft>
              <a:buClr>
                <a:srgbClr val="F7931D"/>
              </a:buClr>
              <a:buSzPct val="100000"/>
              <a:buFont typeface="Arial"/>
              <a:buChar char="•"/>
            </a:pPr>
            <a:r>
              <a:rPr lang="nl-BE" sz="3080" b="0" i="0" u="none" strike="noStrike" cap="none">
                <a:solidFill>
                  <a:srgbClr val="F7931D"/>
                </a:solidFill>
                <a:latin typeface="Nunito"/>
                <a:ea typeface="Nunito"/>
                <a:cs typeface="Nunito"/>
                <a:sym typeface="Nunito"/>
              </a:rPr>
              <a:t>Ik neem contact op met één van de initiatiefnemers die mij kan helpen om ST te implementeren</a:t>
            </a:r>
            <a:endParaRPr sz="1600" b="0" i="0" u="none" strike="noStrike" cap="none">
              <a:solidFill>
                <a:srgbClr val="F7941D"/>
              </a:solidFill>
              <a:latin typeface="Nunito"/>
              <a:ea typeface="Nunito"/>
              <a:cs typeface="Nunito"/>
              <a:sym typeface="Nunito"/>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p46"/>
          <p:cNvSpPr txBox="1">
            <a:spLocks noGrp="1"/>
          </p:cNvSpPr>
          <p:nvPr>
            <p:ph type="body" idx="1"/>
          </p:nvPr>
        </p:nvSpPr>
        <p:spPr>
          <a:xfrm>
            <a:off x="54770" y="1065162"/>
            <a:ext cx="11527629" cy="5195400"/>
          </a:xfrm>
          <a:prstGeom prst="rect">
            <a:avLst/>
          </a:prstGeom>
          <a:noFill/>
          <a:ln>
            <a:noFill/>
          </a:ln>
        </p:spPr>
        <p:txBody>
          <a:bodyPr spcFirstLastPara="1" wrap="square" lIns="91425" tIns="45700" rIns="91425" bIns="45700" anchor="t" anchorCtr="0">
            <a:normAutofit/>
          </a:bodyPr>
          <a:lstStyle/>
          <a:p>
            <a:pPr marL="914400" lvl="0" indent="0" algn="l" rtl="0">
              <a:lnSpc>
                <a:spcPct val="107916"/>
              </a:lnSpc>
              <a:spcBef>
                <a:spcPts val="0"/>
              </a:spcBef>
              <a:spcAft>
                <a:spcPts val="0"/>
              </a:spcAft>
              <a:buSzPts val="1800"/>
              <a:buNone/>
            </a:pPr>
            <a:endParaRPr>
              <a:solidFill>
                <a:srgbClr val="F7931D"/>
              </a:solidFill>
            </a:endParaRPr>
          </a:p>
          <a:p>
            <a:pPr marL="993775" lvl="1" indent="-307975" algn="l" rtl="0">
              <a:lnSpc>
                <a:spcPct val="107916"/>
              </a:lnSpc>
              <a:spcBef>
                <a:spcPts val="0"/>
              </a:spcBef>
              <a:spcAft>
                <a:spcPts val="0"/>
              </a:spcAft>
              <a:buClr>
                <a:schemeClr val="accent2"/>
              </a:buClr>
              <a:buSzPts val="2350"/>
              <a:buFont typeface="Arial"/>
              <a:buNone/>
            </a:pPr>
            <a:endParaRPr sz="3700">
              <a:solidFill>
                <a:srgbClr val="F7931D"/>
              </a:solidFill>
              <a:latin typeface="Nunito"/>
              <a:ea typeface="Nunito"/>
              <a:cs typeface="Nunito"/>
              <a:sym typeface="Nunito"/>
            </a:endParaRPr>
          </a:p>
        </p:txBody>
      </p:sp>
      <p:grpSp>
        <p:nvGrpSpPr>
          <p:cNvPr id="471" name="Google Shape;471;p46"/>
          <p:cNvGrpSpPr/>
          <p:nvPr/>
        </p:nvGrpSpPr>
        <p:grpSpPr>
          <a:xfrm>
            <a:off x="-19371" y="6082570"/>
            <a:ext cx="12616886" cy="775430"/>
            <a:chOff x="-19371" y="6082570"/>
            <a:chExt cx="12616886" cy="775430"/>
          </a:xfrm>
        </p:grpSpPr>
        <p:sp>
          <p:nvSpPr>
            <p:cNvPr id="472" name="Google Shape;472;p46"/>
            <p:cNvSpPr/>
            <p:nvPr/>
          </p:nvSpPr>
          <p:spPr>
            <a:xfrm>
              <a:off x="-19371" y="6082570"/>
              <a:ext cx="12227523" cy="775430"/>
            </a:xfrm>
            <a:prstGeom prst="rect">
              <a:avLst/>
            </a:prstGeom>
            <a:solidFill>
              <a:srgbClr val="00BCDF">
                <a:alpha val="2941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nvGrpSpPr>
            <p:cNvPr id="473" name="Google Shape;473;p46"/>
            <p:cNvGrpSpPr/>
            <p:nvPr/>
          </p:nvGrpSpPr>
          <p:grpSpPr>
            <a:xfrm>
              <a:off x="10533664" y="6135493"/>
              <a:ext cx="2063851" cy="722506"/>
              <a:chOff x="10533664" y="6135493"/>
              <a:chExt cx="2063851" cy="722506"/>
            </a:xfrm>
          </p:grpSpPr>
          <p:sp>
            <p:nvSpPr>
              <p:cNvPr id="474" name="Google Shape;474;p46"/>
              <p:cNvSpPr/>
              <p:nvPr/>
            </p:nvSpPr>
            <p:spPr>
              <a:xfrm>
                <a:off x="10533664" y="6135493"/>
                <a:ext cx="1603565" cy="722506"/>
              </a:xfrm>
              <a:prstGeom prst="round2SameRect">
                <a:avLst>
                  <a:gd name="adj1" fmla="val 16667"/>
                  <a:gd name="adj2" fmla="val 0"/>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nvGrpSpPr>
              <p:cNvPr id="475" name="Google Shape;475;p46"/>
              <p:cNvGrpSpPr/>
              <p:nvPr/>
            </p:nvGrpSpPr>
            <p:grpSpPr>
              <a:xfrm>
                <a:off x="10533665" y="6135493"/>
                <a:ext cx="2063850" cy="663765"/>
                <a:chOff x="9814910" y="6040301"/>
                <a:chExt cx="3043238" cy="978748"/>
              </a:xfrm>
            </p:grpSpPr>
            <p:sp>
              <p:nvSpPr>
                <p:cNvPr id="476" name="Google Shape;476;p46"/>
                <p:cNvSpPr txBox="1"/>
                <p:nvPr/>
              </p:nvSpPr>
              <p:spPr>
                <a:xfrm>
                  <a:off x="9814910" y="6040301"/>
                  <a:ext cx="3043238" cy="90766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22A35"/>
                    </a:buClr>
                    <a:buSzPts val="800"/>
                    <a:buFont typeface="Arial"/>
                    <a:buNone/>
                  </a:pPr>
                  <a:r>
                    <a:rPr lang="nl-BE" sz="800" b="0" i="1" u="none" strike="noStrike" cap="none">
                      <a:solidFill>
                        <a:srgbClr val="222A35"/>
                      </a:solidFill>
                      <a:latin typeface="Helvetica Neue"/>
                      <a:ea typeface="Helvetica Neue"/>
                      <a:cs typeface="Helvetica Neue"/>
                      <a:sym typeface="Helvetica Neue"/>
                    </a:rPr>
                    <a:t>Switching talent wordt mogelijk</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222A35"/>
                    </a:buClr>
                    <a:buSzPts val="800"/>
                    <a:buFont typeface="Arial"/>
                    <a:buNone/>
                  </a:pPr>
                  <a:r>
                    <a:rPr lang="nl-BE" sz="800" b="0" i="1" u="none" strike="noStrike" cap="none">
                      <a:solidFill>
                        <a:srgbClr val="222A35"/>
                      </a:solidFill>
                      <a:latin typeface="Helvetica Neue"/>
                      <a:ea typeface="Helvetica Neue"/>
                      <a:cs typeface="Helvetica Neue"/>
                      <a:sym typeface="Helvetica Neue"/>
                    </a:rPr>
                    <a:t>gemaakt door: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77" name="Google Shape;477;p46"/>
                <p:cNvPicPr preferRelativeResize="0"/>
                <p:nvPr/>
              </p:nvPicPr>
              <p:blipFill rotWithShape="1">
                <a:blip r:embed="rId3">
                  <a:alphaModFix/>
                </a:blip>
                <a:srcRect/>
                <a:stretch/>
              </p:blipFill>
              <p:spPr>
                <a:xfrm>
                  <a:off x="9960751" y="6649917"/>
                  <a:ext cx="2050147" cy="369132"/>
                </a:xfrm>
                <a:prstGeom prst="rect">
                  <a:avLst/>
                </a:prstGeom>
                <a:noFill/>
                <a:ln>
                  <a:noFill/>
                </a:ln>
              </p:spPr>
            </p:pic>
          </p:grpSp>
        </p:grpSp>
      </p:grpSp>
      <p:pic>
        <p:nvPicPr>
          <p:cNvPr id="478" name="Google Shape;478;p46"/>
          <p:cNvPicPr preferRelativeResize="0"/>
          <p:nvPr/>
        </p:nvPicPr>
        <p:blipFill rotWithShape="1">
          <a:blip r:embed="rId4">
            <a:alphaModFix/>
          </a:blip>
          <a:srcRect/>
          <a:stretch/>
        </p:blipFill>
        <p:spPr>
          <a:xfrm>
            <a:off x="10221686" y="207487"/>
            <a:ext cx="1847654" cy="854540"/>
          </a:xfrm>
          <a:prstGeom prst="rect">
            <a:avLst/>
          </a:prstGeom>
          <a:noFill/>
          <a:ln>
            <a:noFill/>
          </a:ln>
        </p:spPr>
      </p:pic>
      <p:pic>
        <p:nvPicPr>
          <p:cNvPr id="479" name="Google Shape;479;p46"/>
          <p:cNvPicPr preferRelativeResize="0"/>
          <p:nvPr/>
        </p:nvPicPr>
        <p:blipFill rotWithShape="1">
          <a:blip r:embed="rId5">
            <a:alphaModFix/>
          </a:blip>
          <a:srcRect/>
          <a:stretch/>
        </p:blipFill>
        <p:spPr>
          <a:xfrm>
            <a:off x="2489925" y="553300"/>
            <a:ext cx="7598601" cy="52815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pic>
        <p:nvPicPr>
          <p:cNvPr id="484" name="Google Shape;484;p18"/>
          <p:cNvPicPr preferRelativeResize="0"/>
          <p:nvPr/>
        </p:nvPicPr>
        <p:blipFill rotWithShape="1">
          <a:blip r:embed="rId3">
            <a:alphaModFix/>
          </a:blip>
          <a:srcRect/>
          <a:stretch/>
        </p:blipFill>
        <p:spPr>
          <a:xfrm>
            <a:off x="9510034" y="3308361"/>
            <a:ext cx="2487612" cy="2487612"/>
          </a:xfrm>
          <a:prstGeom prst="rect">
            <a:avLst/>
          </a:prstGeom>
          <a:noFill/>
          <a:ln>
            <a:noFill/>
          </a:ln>
        </p:spPr>
      </p:pic>
      <p:sp>
        <p:nvSpPr>
          <p:cNvPr id="485" name="Google Shape;485;p18"/>
          <p:cNvSpPr/>
          <p:nvPr/>
        </p:nvSpPr>
        <p:spPr>
          <a:xfrm>
            <a:off x="0" y="-1"/>
            <a:ext cx="12227400" cy="3373662"/>
          </a:xfrm>
          <a:prstGeom prst="rect">
            <a:avLst/>
          </a:prstGeom>
          <a:solidFill>
            <a:srgbClr val="00BCDF">
              <a:alpha val="2705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86" name="Google Shape;486;p18"/>
          <p:cNvSpPr/>
          <p:nvPr/>
        </p:nvSpPr>
        <p:spPr>
          <a:xfrm>
            <a:off x="122660" y="774589"/>
            <a:ext cx="12227400" cy="2071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nl-BE" sz="3600" b="1" i="0" u="none" strike="noStrike" cap="none">
                <a:solidFill>
                  <a:srgbClr val="FFFFFF"/>
                </a:solidFill>
                <a:latin typeface="Calibri"/>
                <a:ea typeface="Calibri"/>
                <a:cs typeface="Calibri"/>
                <a:sym typeface="Calibri"/>
              </a:rPr>
              <a:t>Contacteer ons:</a:t>
            </a:r>
            <a:endParaRPr sz="3600" b="1" i="0" u="none" strike="noStrike" cap="none">
              <a:solidFill>
                <a:srgbClr val="FFFFF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600"/>
              <a:buFont typeface="Arial"/>
              <a:buNone/>
            </a:pPr>
            <a:r>
              <a:rPr lang="nl-BE" sz="3600" b="1" i="0" u="sng" strike="noStrike" cap="none">
                <a:solidFill>
                  <a:schemeClr val="lt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info@switchingtalent.be</a:t>
            </a:r>
            <a:endParaRPr sz="3600" b="1"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600"/>
              <a:buFont typeface="Arial"/>
              <a:buNone/>
            </a:pPr>
            <a:r>
              <a:rPr lang="nl-BE" sz="3600" b="1" i="0" u="none" strike="noStrike" cap="none">
                <a:solidFill>
                  <a:srgbClr val="FFFFFF"/>
                </a:solidFill>
                <a:latin typeface="Calibri"/>
                <a:ea typeface="Calibri"/>
                <a:cs typeface="Calibri"/>
                <a:sym typeface="Calibri"/>
              </a:rPr>
              <a:t>www.switchingtalent.be</a:t>
            </a:r>
            <a:endParaRPr sz="3600" b="1" i="0" u="none" strike="noStrike" cap="none">
              <a:solidFill>
                <a:srgbClr val="FFFFFF"/>
              </a:solidFill>
              <a:latin typeface="Calibri"/>
              <a:ea typeface="Calibri"/>
              <a:cs typeface="Calibri"/>
              <a:sym typeface="Calibri"/>
            </a:endParaRPr>
          </a:p>
        </p:txBody>
      </p:sp>
      <p:pic>
        <p:nvPicPr>
          <p:cNvPr id="487" name="Google Shape;487;p18"/>
          <p:cNvPicPr preferRelativeResize="0"/>
          <p:nvPr/>
        </p:nvPicPr>
        <p:blipFill rotWithShape="1">
          <a:blip r:embed="rId5">
            <a:alphaModFix/>
          </a:blip>
          <a:srcRect/>
          <a:stretch/>
        </p:blipFill>
        <p:spPr>
          <a:xfrm>
            <a:off x="4523647" y="3907850"/>
            <a:ext cx="1712713" cy="1139733"/>
          </a:xfrm>
          <a:prstGeom prst="rect">
            <a:avLst/>
          </a:prstGeom>
          <a:noFill/>
          <a:ln>
            <a:noFill/>
          </a:ln>
        </p:spPr>
      </p:pic>
      <p:pic>
        <p:nvPicPr>
          <p:cNvPr id="488" name="Google Shape;488;p18"/>
          <p:cNvPicPr preferRelativeResize="0"/>
          <p:nvPr/>
        </p:nvPicPr>
        <p:blipFill rotWithShape="1">
          <a:blip r:embed="rId6">
            <a:alphaModFix/>
          </a:blip>
          <a:srcRect l="7307"/>
          <a:stretch/>
        </p:blipFill>
        <p:spPr>
          <a:xfrm>
            <a:off x="6715707" y="3793485"/>
            <a:ext cx="2794323" cy="1582664"/>
          </a:xfrm>
          <a:prstGeom prst="rect">
            <a:avLst/>
          </a:prstGeom>
          <a:noFill/>
          <a:ln>
            <a:noFill/>
          </a:ln>
        </p:spPr>
      </p:pic>
      <p:pic>
        <p:nvPicPr>
          <p:cNvPr id="489" name="Google Shape;489;p18"/>
          <p:cNvPicPr preferRelativeResize="0"/>
          <p:nvPr/>
        </p:nvPicPr>
        <p:blipFill rotWithShape="1">
          <a:blip r:embed="rId7">
            <a:alphaModFix/>
          </a:blip>
          <a:srcRect/>
          <a:stretch/>
        </p:blipFill>
        <p:spPr>
          <a:xfrm>
            <a:off x="10221686" y="207487"/>
            <a:ext cx="1847654" cy="854540"/>
          </a:xfrm>
          <a:prstGeom prst="rect">
            <a:avLst/>
          </a:prstGeom>
          <a:noFill/>
          <a:ln>
            <a:noFill/>
          </a:ln>
        </p:spPr>
      </p:pic>
      <p:pic>
        <p:nvPicPr>
          <p:cNvPr id="490" name="Google Shape;490;p18"/>
          <p:cNvPicPr preferRelativeResize="0"/>
          <p:nvPr/>
        </p:nvPicPr>
        <p:blipFill rotWithShape="1">
          <a:blip r:embed="rId8">
            <a:alphaModFix/>
          </a:blip>
          <a:srcRect/>
          <a:stretch/>
        </p:blipFill>
        <p:spPr>
          <a:xfrm>
            <a:off x="310631" y="3730005"/>
            <a:ext cx="1677301" cy="1495426"/>
          </a:xfrm>
          <a:prstGeom prst="rect">
            <a:avLst/>
          </a:prstGeom>
          <a:noFill/>
          <a:ln>
            <a:noFill/>
          </a:ln>
        </p:spPr>
      </p:pic>
      <p:pic>
        <p:nvPicPr>
          <p:cNvPr id="491" name="Google Shape;491;p18"/>
          <p:cNvPicPr preferRelativeResize="0"/>
          <p:nvPr/>
        </p:nvPicPr>
        <p:blipFill rotWithShape="1">
          <a:blip r:embed="rId9">
            <a:alphaModFix/>
          </a:blip>
          <a:srcRect/>
          <a:stretch/>
        </p:blipFill>
        <p:spPr>
          <a:xfrm>
            <a:off x="2334671" y="3730006"/>
            <a:ext cx="1709629" cy="1709629"/>
          </a:xfrm>
          <a:prstGeom prst="rect">
            <a:avLst/>
          </a:prstGeom>
          <a:noFill/>
          <a:ln>
            <a:noFill/>
          </a:ln>
        </p:spPr>
      </p:pic>
      <p:sp>
        <p:nvSpPr>
          <p:cNvPr id="492" name="Google Shape;492;p18"/>
          <p:cNvSpPr/>
          <p:nvPr/>
        </p:nvSpPr>
        <p:spPr>
          <a:xfrm>
            <a:off x="-19371" y="5718267"/>
            <a:ext cx="12227523" cy="1139733"/>
          </a:xfrm>
          <a:prstGeom prst="rect">
            <a:avLst/>
          </a:prstGeom>
          <a:solidFill>
            <a:srgbClr val="00BCDF">
              <a:alpha val="2941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nvGrpSpPr>
          <p:cNvPr id="493" name="Google Shape;493;p18"/>
          <p:cNvGrpSpPr/>
          <p:nvPr/>
        </p:nvGrpSpPr>
        <p:grpSpPr>
          <a:xfrm>
            <a:off x="10533664" y="6135493"/>
            <a:ext cx="2063851" cy="722506"/>
            <a:chOff x="10533664" y="6135493"/>
            <a:chExt cx="2063851" cy="722506"/>
          </a:xfrm>
        </p:grpSpPr>
        <p:sp>
          <p:nvSpPr>
            <p:cNvPr id="494" name="Google Shape;494;p18"/>
            <p:cNvSpPr/>
            <p:nvPr/>
          </p:nvSpPr>
          <p:spPr>
            <a:xfrm>
              <a:off x="10533664" y="6135493"/>
              <a:ext cx="1603565" cy="722506"/>
            </a:xfrm>
            <a:prstGeom prst="round2SameRect">
              <a:avLst>
                <a:gd name="adj1" fmla="val 16667"/>
                <a:gd name="adj2" fmla="val 0"/>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nvGrpSpPr>
            <p:cNvPr id="495" name="Google Shape;495;p18"/>
            <p:cNvGrpSpPr/>
            <p:nvPr/>
          </p:nvGrpSpPr>
          <p:grpSpPr>
            <a:xfrm>
              <a:off x="10533665" y="6135493"/>
              <a:ext cx="2063850" cy="663765"/>
              <a:chOff x="9814910" y="6040301"/>
              <a:chExt cx="3043238" cy="978748"/>
            </a:xfrm>
          </p:grpSpPr>
          <p:sp>
            <p:nvSpPr>
              <p:cNvPr id="496" name="Google Shape;496;p18"/>
              <p:cNvSpPr txBox="1"/>
              <p:nvPr/>
            </p:nvSpPr>
            <p:spPr>
              <a:xfrm>
                <a:off x="9814910" y="6040301"/>
                <a:ext cx="3043238" cy="90766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22A35"/>
                  </a:buClr>
                  <a:buSzPts val="800"/>
                  <a:buFont typeface="Arial"/>
                  <a:buNone/>
                </a:pPr>
                <a:r>
                  <a:rPr lang="nl-BE" sz="800" b="0" i="1" u="none" strike="noStrike" cap="none">
                    <a:solidFill>
                      <a:srgbClr val="222A35"/>
                    </a:solidFill>
                    <a:latin typeface="Helvetica Neue"/>
                    <a:ea typeface="Helvetica Neue"/>
                    <a:cs typeface="Helvetica Neue"/>
                    <a:sym typeface="Helvetica Neue"/>
                  </a:rPr>
                  <a:t>Switching talent wordt mogelijk</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222A35"/>
                  </a:buClr>
                  <a:buSzPts val="800"/>
                  <a:buFont typeface="Arial"/>
                  <a:buNone/>
                </a:pPr>
                <a:r>
                  <a:rPr lang="nl-BE" sz="800" b="0" i="1" u="none" strike="noStrike" cap="none">
                    <a:solidFill>
                      <a:srgbClr val="222A35"/>
                    </a:solidFill>
                    <a:latin typeface="Helvetica Neue"/>
                    <a:ea typeface="Helvetica Neue"/>
                    <a:cs typeface="Helvetica Neue"/>
                    <a:sym typeface="Helvetica Neue"/>
                  </a:rPr>
                  <a:t>gemaakt door: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97" name="Google Shape;497;p18"/>
              <p:cNvPicPr preferRelativeResize="0"/>
              <p:nvPr/>
            </p:nvPicPr>
            <p:blipFill rotWithShape="1">
              <a:blip r:embed="rId10">
                <a:alphaModFix/>
              </a:blip>
              <a:srcRect/>
              <a:stretch/>
            </p:blipFill>
            <p:spPr>
              <a:xfrm>
                <a:off x="9960751" y="6649917"/>
                <a:ext cx="2050147" cy="369132"/>
              </a:xfrm>
              <a:prstGeom prst="rect">
                <a:avLst/>
              </a:prstGeom>
              <a:noFill/>
              <a:ln>
                <a:noFill/>
              </a:ln>
            </p:spPr>
          </p:pic>
        </p:gr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3" name="Google Shape;183;g2848c1f5345_0_0"/>
          <p:cNvPicPr preferRelativeResize="0"/>
          <p:nvPr/>
        </p:nvPicPr>
        <p:blipFill rotWithShape="1">
          <a:blip r:embed="rId3">
            <a:alphaModFix/>
          </a:blip>
          <a:srcRect/>
          <a:stretch/>
        </p:blipFill>
        <p:spPr>
          <a:xfrm>
            <a:off x="2365376" y="2007908"/>
            <a:ext cx="1366741" cy="1366741"/>
          </a:xfrm>
          <a:prstGeom prst="rect">
            <a:avLst/>
          </a:prstGeom>
          <a:noFill/>
          <a:ln>
            <a:noFill/>
          </a:ln>
        </p:spPr>
      </p:pic>
      <p:pic>
        <p:nvPicPr>
          <p:cNvPr id="184" name="Google Shape;184;g2848c1f5345_0_0"/>
          <p:cNvPicPr preferRelativeResize="0"/>
          <p:nvPr/>
        </p:nvPicPr>
        <p:blipFill rotWithShape="1">
          <a:blip r:embed="rId4">
            <a:alphaModFix/>
          </a:blip>
          <a:srcRect l="7304"/>
          <a:stretch/>
        </p:blipFill>
        <p:spPr>
          <a:xfrm>
            <a:off x="6342540" y="2590179"/>
            <a:ext cx="1592290" cy="901858"/>
          </a:xfrm>
          <a:prstGeom prst="rect">
            <a:avLst/>
          </a:prstGeom>
          <a:noFill/>
          <a:ln>
            <a:noFill/>
          </a:ln>
        </p:spPr>
      </p:pic>
      <p:sp>
        <p:nvSpPr>
          <p:cNvPr id="185" name="Google Shape;185;g2848c1f5345_0_0"/>
          <p:cNvSpPr/>
          <p:nvPr/>
        </p:nvSpPr>
        <p:spPr>
          <a:xfrm>
            <a:off x="2120506" y="3413220"/>
            <a:ext cx="1856479" cy="3021228"/>
          </a:xfrm>
          <a:prstGeom prst="rect">
            <a:avLst/>
          </a:prstGeom>
          <a:solidFill>
            <a:srgbClr val="C5ECF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86" name="Google Shape;186;g2848c1f5345_0_0"/>
          <p:cNvSpPr/>
          <p:nvPr/>
        </p:nvSpPr>
        <p:spPr>
          <a:xfrm>
            <a:off x="4129761" y="3416041"/>
            <a:ext cx="1856479" cy="3018407"/>
          </a:xfrm>
          <a:prstGeom prst="rect">
            <a:avLst/>
          </a:prstGeom>
          <a:solidFill>
            <a:srgbClr val="C5ECF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87" name="Google Shape;187;g2848c1f5345_0_0"/>
          <p:cNvSpPr/>
          <p:nvPr/>
        </p:nvSpPr>
        <p:spPr>
          <a:xfrm>
            <a:off x="6175480" y="3416041"/>
            <a:ext cx="1856479" cy="3018407"/>
          </a:xfrm>
          <a:prstGeom prst="rect">
            <a:avLst/>
          </a:prstGeom>
          <a:solidFill>
            <a:srgbClr val="C5ECF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88" name="Google Shape;188;g2848c1f5345_0_0"/>
          <p:cNvSpPr/>
          <p:nvPr/>
        </p:nvSpPr>
        <p:spPr>
          <a:xfrm>
            <a:off x="8221199" y="3412072"/>
            <a:ext cx="2026263" cy="3018407"/>
          </a:xfrm>
          <a:prstGeom prst="rect">
            <a:avLst/>
          </a:prstGeom>
          <a:solidFill>
            <a:srgbClr val="C5ECF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89" name="Google Shape;189;g2848c1f5345_0_0"/>
          <p:cNvSpPr/>
          <p:nvPr/>
        </p:nvSpPr>
        <p:spPr>
          <a:xfrm>
            <a:off x="10228006" y="3412072"/>
            <a:ext cx="1856479" cy="3018407"/>
          </a:xfrm>
          <a:prstGeom prst="rect">
            <a:avLst/>
          </a:prstGeom>
          <a:solidFill>
            <a:srgbClr val="C5ECF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90" name="Google Shape;190;g2848c1f5345_0_0"/>
          <p:cNvSpPr/>
          <p:nvPr/>
        </p:nvSpPr>
        <p:spPr>
          <a:xfrm>
            <a:off x="94243" y="3413220"/>
            <a:ext cx="1856479" cy="3021228"/>
          </a:xfrm>
          <a:prstGeom prst="rect">
            <a:avLst/>
          </a:prstGeom>
          <a:solidFill>
            <a:srgbClr val="C5ECF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91" name="Google Shape;191;g2848c1f5345_0_0"/>
          <p:cNvPicPr preferRelativeResize="0"/>
          <p:nvPr/>
        </p:nvPicPr>
        <p:blipFill rotWithShape="1">
          <a:blip r:embed="rId5">
            <a:alphaModFix/>
          </a:blip>
          <a:srcRect b="14165"/>
          <a:stretch/>
        </p:blipFill>
        <p:spPr>
          <a:xfrm>
            <a:off x="6298616" y="1169822"/>
            <a:ext cx="1592290" cy="1366741"/>
          </a:xfrm>
          <a:prstGeom prst="rect">
            <a:avLst/>
          </a:prstGeom>
          <a:noFill/>
          <a:ln>
            <a:noFill/>
          </a:ln>
        </p:spPr>
      </p:pic>
      <p:pic>
        <p:nvPicPr>
          <p:cNvPr id="192" name="Google Shape;192;g2848c1f5345_0_0"/>
          <p:cNvPicPr preferRelativeResize="0"/>
          <p:nvPr/>
        </p:nvPicPr>
        <p:blipFill rotWithShape="1">
          <a:blip r:embed="rId6">
            <a:alphaModFix/>
          </a:blip>
          <a:srcRect/>
          <a:stretch/>
        </p:blipFill>
        <p:spPr>
          <a:xfrm>
            <a:off x="4372462" y="2435691"/>
            <a:ext cx="1380848" cy="918898"/>
          </a:xfrm>
          <a:prstGeom prst="rect">
            <a:avLst/>
          </a:prstGeom>
          <a:noFill/>
          <a:ln>
            <a:noFill/>
          </a:ln>
        </p:spPr>
      </p:pic>
      <p:pic>
        <p:nvPicPr>
          <p:cNvPr id="193" name="Google Shape;193;g2848c1f5345_0_0"/>
          <p:cNvPicPr preferRelativeResize="0"/>
          <p:nvPr/>
        </p:nvPicPr>
        <p:blipFill rotWithShape="1">
          <a:blip r:embed="rId7">
            <a:alphaModFix/>
          </a:blip>
          <a:srcRect/>
          <a:stretch/>
        </p:blipFill>
        <p:spPr>
          <a:xfrm>
            <a:off x="320358" y="2278763"/>
            <a:ext cx="1449685" cy="1134456"/>
          </a:xfrm>
          <a:prstGeom prst="rect">
            <a:avLst/>
          </a:prstGeom>
          <a:noFill/>
          <a:ln>
            <a:noFill/>
          </a:ln>
        </p:spPr>
      </p:pic>
      <p:sp>
        <p:nvSpPr>
          <p:cNvPr id="194" name="Google Shape;194;g2848c1f5345_0_0"/>
          <p:cNvSpPr txBox="1">
            <a:spLocks noGrp="1"/>
          </p:cNvSpPr>
          <p:nvPr>
            <p:ph type="title"/>
          </p:nvPr>
        </p:nvSpPr>
        <p:spPr>
          <a:xfrm>
            <a:off x="296623" y="41565"/>
            <a:ext cx="3983212"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nl-BE">
                <a:solidFill>
                  <a:srgbClr val="02BBE1"/>
                </a:solidFill>
                <a:latin typeface="Nunito"/>
                <a:ea typeface="Nunito"/>
                <a:cs typeface="Nunito"/>
                <a:sym typeface="Nunito"/>
              </a:rPr>
              <a:t>Wie zijn wij?</a:t>
            </a:r>
            <a:endParaRPr>
              <a:solidFill>
                <a:srgbClr val="02BBE1"/>
              </a:solidFill>
              <a:latin typeface="Nunito"/>
              <a:ea typeface="Nunito"/>
              <a:cs typeface="Nunito"/>
              <a:sym typeface="Nunito"/>
            </a:endParaRPr>
          </a:p>
        </p:txBody>
      </p:sp>
      <p:pic>
        <p:nvPicPr>
          <p:cNvPr id="195" name="Google Shape;195;g2848c1f5345_0_0"/>
          <p:cNvPicPr preferRelativeResize="0"/>
          <p:nvPr/>
        </p:nvPicPr>
        <p:blipFill rotWithShape="1">
          <a:blip r:embed="rId8">
            <a:alphaModFix/>
          </a:blip>
          <a:srcRect/>
          <a:stretch/>
        </p:blipFill>
        <p:spPr>
          <a:xfrm>
            <a:off x="9494420" y="2278763"/>
            <a:ext cx="1395500" cy="1083245"/>
          </a:xfrm>
          <a:prstGeom prst="rect">
            <a:avLst/>
          </a:prstGeom>
          <a:noFill/>
          <a:ln>
            <a:noFill/>
          </a:ln>
        </p:spPr>
      </p:pic>
      <p:pic>
        <p:nvPicPr>
          <p:cNvPr id="196" name="Google Shape;196;g2848c1f5345_0_0"/>
          <p:cNvPicPr preferRelativeResize="0"/>
          <p:nvPr/>
        </p:nvPicPr>
        <p:blipFill rotWithShape="1">
          <a:blip r:embed="rId9">
            <a:alphaModFix/>
          </a:blip>
          <a:srcRect b="25486"/>
          <a:stretch/>
        </p:blipFill>
        <p:spPr>
          <a:xfrm>
            <a:off x="10224778" y="4316151"/>
            <a:ext cx="1855239" cy="1843200"/>
          </a:xfrm>
          <a:prstGeom prst="rect">
            <a:avLst/>
          </a:prstGeom>
          <a:noFill/>
          <a:ln>
            <a:noFill/>
          </a:ln>
        </p:spPr>
      </p:pic>
      <p:pic>
        <p:nvPicPr>
          <p:cNvPr id="197" name="Google Shape;197;g2848c1f5345_0_0"/>
          <p:cNvPicPr preferRelativeResize="0"/>
          <p:nvPr/>
        </p:nvPicPr>
        <p:blipFill rotWithShape="1">
          <a:blip r:embed="rId10">
            <a:alphaModFix/>
          </a:blip>
          <a:srcRect l="16799" r="28753" b="18224"/>
          <a:stretch/>
        </p:blipFill>
        <p:spPr>
          <a:xfrm>
            <a:off x="8229598" y="4309970"/>
            <a:ext cx="1843200" cy="1841501"/>
          </a:xfrm>
          <a:prstGeom prst="rect">
            <a:avLst/>
          </a:prstGeom>
          <a:noFill/>
          <a:ln>
            <a:noFill/>
          </a:ln>
        </p:spPr>
      </p:pic>
      <p:pic>
        <p:nvPicPr>
          <p:cNvPr id="198" name="Google Shape;198;g2848c1f5345_0_0"/>
          <p:cNvPicPr preferRelativeResize="0"/>
          <p:nvPr/>
        </p:nvPicPr>
        <p:blipFill rotWithShape="1">
          <a:blip r:embed="rId11">
            <a:alphaModFix/>
          </a:blip>
          <a:srcRect/>
          <a:stretch/>
        </p:blipFill>
        <p:spPr>
          <a:xfrm>
            <a:off x="2127147" y="4304328"/>
            <a:ext cx="1843200" cy="1843179"/>
          </a:xfrm>
          <a:prstGeom prst="rect">
            <a:avLst/>
          </a:prstGeom>
          <a:noFill/>
          <a:ln>
            <a:noFill/>
          </a:ln>
        </p:spPr>
      </p:pic>
      <p:pic>
        <p:nvPicPr>
          <p:cNvPr id="199" name="Google Shape;199;g2848c1f5345_0_0"/>
          <p:cNvPicPr preferRelativeResize="0"/>
          <p:nvPr/>
        </p:nvPicPr>
        <p:blipFill rotWithShape="1">
          <a:blip r:embed="rId12">
            <a:alphaModFix/>
          </a:blip>
          <a:srcRect/>
          <a:stretch/>
        </p:blipFill>
        <p:spPr>
          <a:xfrm>
            <a:off x="4141286" y="4306299"/>
            <a:ext cx="1843200" cy="1843200"/>
          </a:xfrm>
          <a:prstGeom prst="rect">
            <a:avLst/>
          </a:prstGeom>
          <a:noFill/>
          <a:ln>
            <a:noFill/>
          </a:ln>
        </p:spPr>
      </p:pic>
      <p:pic>
        <p:nvPicPr>
          <p:cNvPr id="200" name="Google Shape;200;g2848c1f5345_0_0"/>
          <p:cNvPicPr preferRelativeResize="0"/>
          <p:nvPr/>
        </p:nvPicPr>
        <p:blipFill rotWithShape="1">
          <a:blip r:embed="rId13">
            <a:alphaModFix/>
          </a:blip>
          <a:srcRect l="11765" b="19148"/>
          <a:stretch/>
        </p:blipFill>
        <p:spPr>
          <a:xfrm>
            <a:off x="6173161" y="4315479"/>
            <a:ext cx="1843200" cy="1847143"/>
          </a:xfrm>
          <a:prstGeom prst="rect">
            <a:avLst/>
          </a:prstGeom>
          <a:noFill/>
          <a:ln>
            <a:noFill/>
          </a:ln>
        </p:spPr>
      </p:pic>
      <p:pic>
        <p:nvPicPr>
          <p:cNvPr id="201" name="Google Shape;201;g2848c1f5345_0_0" descr="Afbeelding met Menselijk gezicht, persoon, kleding, glimlach&#10;&#10;Automatisch gegenereerde beschrijving"/>
          <p:cNvPicPr preferRelativeResize="0"/>
          <p:nvPr/>
        </p:nvPicPr>
        <p:blipFill rotWithShape="1">
          <a:blip r:embed="rId14">
            <a:alphaModFix/>
          </a:blip>
          <a:srcRect l="14247" t="9814" r="14802" b="17732"/>
          <a:stretch/>
        </p:blipFill>
        <p:spPr>
          <a:xfrm>
            <a:off x="94243" y="4304328"/>
            <a:ext cx="1856479" cy="1841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206" name="Google Shape;206;g24c60116d0a_0_3"/>
          <p:cNvPicPr preferRelativeResize="0"/>
          <p:nvPr/>
        </p:nvPicPr>
        <p:blipFill rotWithShape="1">
          <a:blip r:embed="rId3">
            <a:alphaModFix/>
          </a:blip>
          <a:srcRect/>
          <a:stretch/>
        </p:blipFill>
        <p:spPr>
          <a:xfrm>
            <a:off x="10645541" y="106951"/>
            <a:ext cx="1491688" cy="1662545"/>
          </a:xfrm>
          <a:prstGeom prst="rect">
            <a:avLst/>
          </a:prstGeom>
          <a:noFill/>
          <a:ln>
            <a:noFill/>
          </a:ln>
        </p:spPr>
      </p:pic>
      <p:grpSp>
        <p:nvGrpSpPr>
          <p:cNvPr id="207" name="Google Shape;207;g24c60116d0a_0_3"/>
          <p:cNvGrpSpPr/>
          <p:nvPr/>
        </p:nvGrpSpPr>
        <p:grpSpPr>
          <a:xfrm>
            <a:off x="-19371" y="6082570"/>
            <a:ext cx="12616886" cy="775430"/>
            <a:chOff x="-19371" y="6082570"/>
            <a:chExt cx="12616886" cy="775430"/>
          </a:xfrm>
        </p:grpSpPr>
        <p:sp>
          <p:nvSpPr>
            <p:cNvPr id="208" name="Google Shape;208;g24c60116d0a_0_3"/>
            <p:cNvSpPr/>
            <p:nvPr/>
          </p:nvSpPr>
          <p:spPr>
            <a:xfrm>
              <a:off x="-19371" y="6082570"/>
              <a:ext cx="12227523" cy="775430"/>
            </a:xfrm>
            <a:prstGeom prst="rect">
              <a:avLst/>
            </a:prstGeom>
            <a:solidFill>
              <a:srgbClr val="00BCDF">
                <a:alpha val="2941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nvGrpSpPr>
            <p:cNvPr id="209" name="Google Shape;209;g24c60116d0a_0_3"/>
            <p:cNvGrpSpPr/>
            <p:nvPr/>
          </p:nvGrpSpPr>
          <p:grpSpPr>
            <a:xfrm>
              <a:off x="10533664" y="6135493"/>
              <a:ext cx="2063851" cy="722506"/>
              <a:chOff x="10533664" y="6135493"/>
              <a:chExt cx="2063851" cy="722506"/>
            </a:xfrm>
          </p:grpSpPr>
          <p:sp>
            <p:nvSpPr>
              <p:cNvPr id="210" name="Google Shape;210;g24c60116d0a_0_3"/>
              <p:cNvSpPr/>
              <p:nvPr/>
            </p:nvSpPr>
            <p:spPr>
              <a:xfrm>
                <a:off x="10533664" y="6135493"/>
                <a:ext cx="1603565" cy="722506"/>
              </a:xfrm>
              <a:prstGeom prst="round2SameRect">
                <a:avLst>
                  <a:gd name="adj1" fmla="val 16667"/>
                  <a:gd name="adj2" fmla="val 0"/>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nvGrpSpPr>
              <p:cNvPr id="211" name="Google Shape;211;g24c60116d0a_0_3"/>
              <p:cNvGrpSpPr/>
              <p:nvPr/>
            </p:nvGrpSpPr>
            <p:grpSpPr>
              <a:xfrm>
                <a:off x="10533665" y="6135493"/>
                <a:ext cx="2063850" cy="663765"/>
                <a:chOff x="9814910" y="6040301"/>
                <a:chExt cx="3043238" cy="978748"/>
              </a:xfrm>
            </p:grpSpPr>
            <p:sp>
              <p:nvSpPr>
                <p:cNvPr id="212" name="Google Shape;212;g24c60116d0a_0_3"/>
                <p:cNvSpPr txBox="1"/>
                <p:nvPr/>
              </p:nvSpPr>
              <p:spPr>
                <a:xfrm>
                  <a:off x="9814910" y="6040301"/>
                  <a:ext cx="3043238" cy="90766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22A35"/>
                    </a:buClr>
                    <a:buSzPts val="800"/>
                    <a:buFont typeface="Arial"/>
                    <a:buNone/>
                  </a:pPr>
                  <a:r>
                    <a:rPr lang="nl-BE" sz="800" b="0" i="1" u="none" strike="noStrike" cap="none">
                      <a:solidFill>
                        <a:srgbClr val="222A35"/>
                      </a:solidFill>
                      <a:latin typeface="Helvetica Neue"/>
                      <a:ea typeface="Helvetica Neue"/>
                      <a:cs typeface="Helvetica Neue"/>
                      <a:sym typeface="Helvetica Neue"/>
                    </a:rPr>
                    <a:t>Switching talent wordt mogelijk</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222A35"/>
                    </a:buClr>
                    <a:buSzPts val="800"/>
                    <a:buFont typeface="Arial"/>
                    <a:buNone/>
                  </a:pPr>
                  <a:r>
                    <a:rPr lang="nl-BE" sz="800" b="0" i="1" u="none" strike="noStrike" cap="none">
                      <a:solidFill>
                        <a:srgbClr val="222A35"/>
                      </a:solidFill>
                      <a:latin typeface="Helvetica Neue"/>
                      <a:ea typeface="Helvetica Neue"/>
                      <a:cs typeface="Helvetica Neue"/>
                      <a:sym typeface="Helvetica Neue"/>
                    </a:rPr>
                    <a:t>gemaakt door: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13" name="Google Shape;213;g24c60116d0a_0_3"/>
                <p:cNvPicPr preferRelativeResize="0"/>
                <p:nvPr/>
              </p:nvPicPr>
              <p:blipFill rotWithShape="1">
                <a:blip r:embed="rId4">
                  <a:alphaModFix/>
                </a:blip>
                <a:srcRect/>
                <a:stretch/>
              </p:blipFill>
              <p:spPr>
                <a:xfrm>
                  <a:off x="9960751" y="6649917"/>
                  <a:ext cx="2050147" cy="369132"/>
                </a:xfrm>
                <a:prstGeom prst="rect">
                  <a:avLst/>
                </a:prstGeom>
                <a:noFill/>
                <a:ln>
                  <a:noFill/>
                </a:ln>
              </p:spPr>
            </p:pic>
          </p:grpSp>
        </p:grpSp>
      </p:grpSp>
      <p:pic>
        <p:nvPicPr>
          <p:cNvPr id="214" name="Google Shape;214;g24c60116d0a_0_3" descr="Afbeelding met Menselijk gezicht, muur, kleding, persoon&#10;&#10;Automatisch gegenereerde beschrijving"/>
          <p:cNvPicPr preferRelativeResize="0"/>
          <p:nvPr/>
        </p:nvPicPr>
        <p:blipFill rotWithShape="1">
          <a:blip r:embed="rId5">
            <a:alphaModFix/>
          </a:blip>
          <a:srcRect t="29808" b="-1"/>
          <a:stretch/>
        </p:blipFill>
        <p:spPr>
          <a:xfrm>
            <a:off x="0" y="0"/>
            <a:ext cx="12265572" cy="6905625"/>
          </a:xfrm>
          <a:prstGeom prst="rect">
            <a:avLst/>
          </a:prstGeom>
          <a:noFill/>
          <a:ln>
            <a:noFill/>
          </a:ln>
        </p:spPr>
      </p:pic>
      <p:sp>
        <p:nvSpPr>
          <p:cNvPr id="215" name="Google Shape;215;g24c60116d0a_0_3"/>
          <p:cNvSpPr txBox="1"/>
          <p:nvPr/>
        </p:nvSpPr>
        <p:spPr>
          <a:xfrm>
            <a:off x="1432638" y="1925290"/>
            <a:ext cx="9895113"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7200"/>
              <a:buFont typeface="Arial"/>
              <a:buNone/>
            </a:pPr>
            <a:r>
              <a:rPr lang="nl-BE" sz="7200" b="0" i="0" u="none" strike="noStrike" cap="none">
                <a:solidFill>
                  <a:srgbClr val="F7931D"/>
                </a:solidFill>
                <a:latin typeface="Nunito"/>
                <a:ea typeface="Nunito"/>
                <a:cs typeface="Nunito"/>
                <a:sym typeface="Nunito"/>
              </a:rPr>
              <a:t>Leren door te beleven</a:t>
            </a:r>
            <a:endParaRPr sz="1400" b="0" i="0" u="none" strike="noStrike" cap="none">
              <a:solidFill>
                <a:srgbClr val="000000"/>
              </a:solidFill>
              <a:latin typeface="Arial"/>
              <a:ea typeface="Arial"/>
              <a:cs typeface="Arial"/>
              <a:sym typeface="Arial"/>
            </a:endParaRPr>
          </a:p>
        </p:txBody>
      </p:sp>
      <p:sp>
        <p:nvSpPr>
          <p:cNvPr id="216" name="Google Shape;216;g24c60116d0a_0_3"/>
          <p:cNvSpPr/>
          <p:nvPr/>
        </p:nvSpPr>
        <p:spPr>
          <a:xfrm rot="10800000">
            <a:off x="9224795" y="-2"/>
            <a:ext cx="2912434" cy="1376081"/>
          </a:xfrm>
          <a:prstGeom prst="round2SameRect">
            <a:avLst>
              <a:gd name="adj1" fmla="val 16667"/>
              <a:gd name="adj2" fmla="val 0"/>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217" name="Google Shape;217;g24c60116d0a_0_3"/>
          <p:cNvPicPr preferRelativeResize="0"/>
          <p:nvPr/>
        </p:nvPicPr>
        <p:blipFill rotWithShape="1">
          <a:blip r:embed="rId6">
            <a:alphaModFix/>
          </a:blip>
          <a:srcRect/>
          <a:stretch/>
        </p:blipFill>
        <p:spPr>
          <a:xfrm>
            <a:off x="9671640" y="182722"/>
            <a:ext cx="2018743" cy="93366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11"/>
          <p:cNvSpPr/>
          <p:nvPr/>
        </p:nvSpPr>
        <p:spPr>
          <a:xfrm>
            <a:off x="4266764" y="996104"/>
            <a:ext cx="7925236" cy="918890"/>
          </a:xfrm>
          <a:prstGeom prst="rect">
            <a:avLst/>
          </a:prstGeom>
          <a:solidFill>
            <a:srgbClr val="F7931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23" name="Google Shape;223;p11"/>
          <p:cNvSpPr/>
          <p:nvPr/>
        </p:nvSpPr>
        <p:spPr>
          <a:xfrm>
            <a:off x="8459855" y="2984202"/>
            <a:ext cx="3740496" cy="918890"/>
          </a:xfrm>
          <a:prstGeom prst="rect">
            <a:avLst/>
          </a:prstGeom>
          <a:solidFill>
            <a:srgbClr val="F7931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24" name="Google Shape;224;p11"/>
          <p:cNvSpPr/>
          <p:nvPr/>
        </p:nvSpPr>
        <p:spPr>
          <a:xfrm>
            <a:off x="-26058" y="2963881"/>
            <a:ext cx="3837277" cy="918890"/>
          </a:xfrm>
          <a:prstGeom prst="rect">
            <a:avLst/>
          </a:prstGeom>
          <a:solidFill>
            <a:srgbClr val="02BB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25" name="Google Shape;225;p11"/>
          <p:cNvSpPr/>
          <p:nvPr/>
        </p:nvSpPr>
        <p:spPr>
          <a:xfrm>
            <a:off x="7530164" y="1994190"/>
            <a:ext cx="4661836" cy="918890"/>
          </a:xfrm>
          <a:prstGeom prst="rect">
            <a:avLst/>
          </a:prstGeom>
          <a:solidFill>
            <a:srgbClr val="02BB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26" name="Google Shape;226;p11"/>
          <p:cNvSpPr/>
          <p:nvPr/>
        </p:nvSpPr>
        <p:spPr>
          <a:xfrm>
            <a:off x="-18683" y="4910348"/>
            <a:ext cx="5140411" cy="918890"/>
          </a:xfrm>
          <a:prstGeom prst="rect">
            <a:avLst/>
          </a:prstGeom>
          <a:solidFill>
            <a:srgbClr val="02BB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27" name="Google Shape;227;p11"/>
          <p:cNvSpPr/>
          <p:nvPr/>
        </p:nvSpPr>
        <p:spPr>
          <a:xfrm>
            <a:off x="0" y="14121"/>
            <a:ext cx="12192000" cy="918890"/>
          </a:xfrm>
          <a:prstGeom prst="rect">
            <a:avLst/>
          </a:prstGeom>
          <a:solidFill>
            <a:srgbClr val="02BB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28" name="Google Shape;228;p11"/>
          <p:cNvSpPr/>
          <p:nvPr/>
        </p:nvSpPr>
        <p:spPr>
          <a:xfrm>
            <a:off x="-18683" y="1995602"/>
            <a:ext cx="7429500" cy="918890"/>
          </a:xfrm>
          <a:prstGeom prst="rect">
            <a:avLst/>
          </a:prstGeom>
          <a:solidFill>
            <a:srgbClr val="F7931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29" name="Google Shape;229;p11"/>
          <p:cNvSpPr/>
          <p:nvPr/>
        </p:nvSpPr>
        <p:spPr>
          <a:xfrm>
            <a:off x="8451504" y="3938653"/>
            <a:ext cx="3740496" cy="918890"/>
          </a:xfrm>
          <a:prstGeom prst="rect">
            <a:avLst/>
          </a:prstGeom>
          <a:solidFill>
            <a:srgbClr val="02BB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30" name="Google Shape;230;p11"/>
          <p:cNvSpPr/>
          <p:nvPr/>
        </p:nvSpPr>
        <p:spPr>
          <a:xfrm>
            <a:off x="-18683" y="3948194"/>
            <a:ext cx="3829902" cy="918890"/>
          </a:xfrm>
          <a:prstGeom prst="rect">
            <a:avLst/>
          </a:prstGeom>
          <a:solidFill>
            <a:srgbClr val="F7931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31" name="Google Shape;231;p11"/>
          <p:cNvSpPr/>
          <p:nvPr/>
        </p:nvSpPr>
        <p:spPr>
          <a:xfrm>
            <a:off x="5288441" y="4915788"/>
            <a:ext cx="6903558" cy="918890"/>
          </a:xfrm>
          <a:prstGeom prst="rect">
            <a:avLst/>
          </a:prstGeom>
          <a:solidFill>
            <a:srgbClr val="F7931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32" name="Google Shape;232;p11"/>
          <p:cNvSpPr/>
          <p:nvPr/>
        </p:nvSpPr>
        <p:spPr>
          <a:xfrm>
            <a:off x="-18683" y="5905800"/>
            <a:ext cx="6176871" cy="918890"/>
          </a:xfrm>
          <a:prstGeom prst="rect">
            <a:avLst/>
          </a:prstGeom>
          <a:solidFill>
            <a:srgbClr val="F7931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33" name="Google Shape;233;p11"/>
          <p:cNvSpPr/>
          <p:nvPr/>
        </p:nvSpPr>
        <p:spPr>
          <a:xfrm>
            <a:off x="6412294" y="5905800"/>
            <a:ext cx="5779706" cy="918890"/>
          </a:xfrm>
          <a:prstGeom prst="rect">
            <a:avLst/>
          </a:prstGeom>
          <a:solidFill>
            <a:srgbClr val="02BB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34" name="Google Shape;234;p11"/>
          <p:cNvSpPr/>
          <p:nvPr/>
        </p:nvSpPr>
        <p:spPr>
          <a:xfrm>
            <a:off x="-18683" y="977931"/>
            <a:ext cx="4100825" cy="918890"/>
          </a:xfrm>
          <a:prstGeom prst="rect">
            <a:avLst/>
          </a:prstGeom>
          <a:solidFill>
            <a:srgbClr val="02BB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35" name="Google Shape;235;p11"/>
          <p:cNvSpPr txBox="1">
            <a:spLocks noGrp="1"/>
          </p:cNvSpPr>
          <p:nvPr>
            <p:ph type="title"/>
          </p:nvPr>
        </p:nvSpPr>
        <p:spPr>
          <a:xfrm>
            <a:off x="3850378" y="3314869"/>
            <a:ext cx="4648636"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4FA2C7"/>
              </a:buClr>
              <a:buSzPts val="4400"/>
              <a:buFont typeface="Calibri"/>
              <a:buNone/>
            </a:pPr>
            <a:r>
              <a:rPr lang="nl-BE" b="1">
                <a:solidFill>
                  <a:srgbClr val="02BBE1"/>
                </a:solidFill>
                <a:latin typeface="Nunito"/>
                <a:ea typeface="Nunito"/>
                <a:cs typeface="Nunito"/>
                <a:sym typeface="Nunito"/>
              </a:rPr>
              <a:t>Welke sectoren?</a:t>
            </a:r>
            <a:endParaRPr b="1">
              <a:solidFill>
                <a:srgbClr val="4FA2C7"/>
              </a:solidFill>
              <a:latin typeface="Nunito"/>
              <a:ea typeface="Nunito"/>
              <a:cs typeface="Nunito"/>
              <a:sym typeface="Nunito"/>
            </a:endParaRPr>
          </a:p>
        </p:txBody>
      </p:sp>
      <p:sp>
        <p:nvSpPr>
          <p:cNvPr id="236" name="Google Shape;236;p11"/>
          <p:cNvSpPr txBox="1"/>
          <p:nvPr/>
        </p:nvSpPr>
        <p:spPr>
          <a:xfrm>
            <a:off x="377541" y="1205773"/>
            <a:ext cx="3207266"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nl-BE" sz="3200" b="1" i="0" u="none" strike="noStrike" cap="none">
                <a:solidFill>
                  <a:schemeClr val="lt1"/>
                </a:solidFill>
                <a:latin typeface="Nunito"/>
                <a:ea typeface="Nunito"/>
                <a:cs typeface="Nunito"/>
                <a:sym typeface="Nunito"/>
              </a:rPr>
              <a:t>Kinderopvang</a:t>
            </a:r>
            <a:endParaRPr sz="3600" b="1" i="0" u="none" strike="noStrike" cap="none">
              <a:solidFill>
                <a:schemeClr val="lt1"/>
              </a:solidFill>
              <a:latin typeface="Nunito"/>
              <a:ea typeface="Nunito"/>
              <a:cs typeface="Nunito"/>
              <a:sym typeface="Nunito"/>
            </a:endParaRPr>
          </a:p>
        </p:txBody>
      </p:sp>
      <p:sp>
        <p:nvSpPr>
          <p:cNvPr id="237" name="Google Shape;237;p11"/>
          <p:cNvSpPr txBox="1"/>
          <p:nvPr/>
        </p:nvSpPr>
        <p:spPr>
          <a:xfrm>
            <a:off x="377541" y="5095210"/>
            <a:ext cx="4821858"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nl-BE" sz="3200" b="1" i="0" u="none" strike="noStrike" cap="none">
                <a:solidFill>
                  <a:schemeClr val="lt1"/>
                </a:solidFill>
                <a:latin typeface="Nunito"/>
                <a:ea typeface="Nunito"/>
                <a:cs typeface="Nunito"/>
                <a:sym typeface="Nunito"/>
              </a:rPr>
              <a:t>Bouw en aanverwante</a:t>
            </a:r>
            <a:endParaRPr sz="1400" b="0" i="0" u="none" strike="noStrike" cap="none">
              <a:solidFill>
                <a:srgbClr val="000000"/>
              </a:solidFill>
              <a:latin typeface="Arial"/>
              <a:ea typeface="Arial"/>
              <a:cs typeface="Arial"/>
              <a:sym typeface="Arial"/>
            </a:endParaRPr>
          </a:p>
        </p:txBody>
      </p:sp>
      <p:sp>
        <p:nvSpPr>
          <p:cNvPr id="238" name="Google Shape;238;p11"/>
          <p:cNvSpPr txBox="1"/>
          <p:nvPr/>
        </p:nvSpPr>
        <p:spPr>
          <a:xfrm>
            <a:off x="1948231" y="207503"/>
            <a:ext cx="7088777" cy="64633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3200"/>
              <a:buFont typeface="Arial"/>
              <a:buNone/>
            </a:pPr>
            <a:r>
              <a:rPr lang="nl-BE" sz="3200" b="1" i="0" u="none" strike="noStrike" cap="none">
                <a:solidFill>
                  <a:schemeClr val="lt1"/>
                </a:solidFill>
                <a:latin typeface="Nunito"/>
                <a:ea typeface="Nunito"/>
                <a:cs typeface="Nunito"/>
                <a:sym typeface="Nunito"/>
              </a:rPr>
              <a:t>land-, tuin en bosbouw, </a:t>
            </a:r>
            <a:r>
              <a:rPr lang="nl-BE" sz="3600" b="1" i="0" u="none" strike="noStrike" cap="none">
                <a:solidFill>
                  <a:schemeClr val="lt1"/>
                </a:solidFill>
                <a:latin typeface="Nunito"/>
                <a:ea typeface="Nunito"/>
                <a:cs typeface="Nunito"/>
                <a:sym typeface="Nunito"/>
              </a:rPr>
              <a:t>visserij</a:t>
            </a:r>
            <a:endParaRPr sz="3200" b="1" i="0" u="none" strike="noStrike" cap="none">
              <a:solidFill>
                <a:schemeClr val="lt1"/>
              </a:solidFill>
              <a:latin typeface="Nunito"/>
              <a:ea typeface="Nunito"/>
              <a:cs typeface="Nunito"/>
              <a:sym typeface="Nunito"/>
            </a:endParaRPr>
          </a:p>
        </p:txBody>
      </p:sp>
      <p:sp>
        <p:nvSpPr>
          <p:cNvPr id="239" name="Google Shape;239;p11"/>
          <p:cNvSpPr txBox="1"/>
          <p:nvPr/>
        </p:nvSpPr>
        <p:spPr>
          <a:xfrm>
            <a:off x="377541" y="2203553"/>
            <a:ext cx="7088778"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nl-BE" sz="3200" b="1" i="0" u="none" strike="noStrike" cap="none">
                <a:solidFill>
                  <a:schemeClr val="lt1"/>
                </a:solidFill>
                <a:latin typeface="Nunito"/>
                <a:ea typeface="Nunito"/>
                <a:cs typeface="Nunito"/>
                <a:sym typeface="Nunito"/>
              </a:rPr>
              <a:t>Socio-culturele, sport, jeugdwerk</a:t>
            </a:r>
            <a:endParaRPr sz="1400" b="0" i="0" u="none" strike="noStrike" cap="none">
              <a:solidFill>
                <a:srgbClr val="000000"/>
              </a:solidFill>
              <a:latin typeface="Arial"/>
              <a:ea typeface="Arial"/>
              <a:cs typeface="Arial"/>
              <a:sym typeface="Arial"/>
            </a:endParaRPr>
          </a:p>
        </p:txBody>
      </p:sp>
      <p:sp>
        <p:nvSpPr>
          <p:cNvPr id="240" name="Google Shape;240;p11"/>
          <p:cNvSpPr txBox="1"/>
          <p:nvPr/>
        </p:nvSpPr>
        <p:spPr>
          <a:xfrm>
            <a:off x="8727852" y="2184501"/>
            <a:ext cx="3191272" cy="58477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3200"/>
              <a:buFont typeface="Arial"/>
              <a:buNone/>
            </a:pPr>
            <a:r>
              <a:rPr lang="nl-BE" sz="3200" b="1" i="0" u="none" strike="noStrike" cap="none">
                <a:solidFill>
                  <a:schemeClr val="lt1"/>
                </a:solidFill>
                <a:latin typeface="Nunito"/>
                <a:ea typeface="Nunito"/>
                <a:cs typeface="Nunito"/>
                <a:sym typeface="Nunito"/>
              </a:rPr>
              <a:t>Vastgoed</a:t>
            </a:r>
            <a:endParaRPr sz="1400" b="0" i="0" u="none" strike="noStrike" cap="none">
              <a:solidFill>
                <a:srgbClr val="000000"/>
              </a:solidFill>
              <a:latin typeface="Arial"/>
              <a:ea typeface="Arial"/>
              <a:cs typeface="Arial"/>
              <a:sym typeface="Arial"/>
            </a:endParaRPr>
          </a:p>
        </p:txBody>
      </p:sp>
      <p:sp>
        <p:nvSpPr>
          <p:cNvPr id="241" name="Google Shape;241;p11"/>
          <p:cNvSpPr txBox="1"/>
          <p:nvPr/>
        </p:nvSpPr>
        <p:spPr>
          <a:xfrm>
            <a:off x="9213588" y="3169064"/>
            <a:ext cx="2705536" cy="58477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3200"/>
              <a:buFont typeface="Arial"/>
              <a:buNone/>
            </a:pPr>
            <a:r>
              <a:rPr lang="nl-BE" sz="3200" b="1" i="0" u="none" strike="noStrike" cap="none">
                <a:solidFill>
                  <a:schemeClr val="lt1"/>
                </a:solidFill>
                <a:latin typeface="Nunito"/>
                <a:ea typeface="Nunito"/>
                <a:cs typeface="Nunito"/>
                <a:sym typeface="Nunito"/>
              </a:rPr>
              <a:t>Voeding</a:t>
            </a:r>
            <a:endParaRPr sz="1400" b="0" i="0" u="none" strike="noStrike" cap="none">
              <a:solidFill>
                <a:srgbClr val="000000"/>
              </a:solidFill>
              <a:latin typeface="Arial"/>
              <a:ea typeface="Arial"/>
              <a:cs typeface="Arial"/>
              <a:sym typeface="Arial"/>
            </a:endParaRPr>
          </a:p>
        </p:txBody>
      </p:sp>
      <p:sp>
        <p:nvSpPr>
          <p:cNvPr id="242" name="Google Shape;242;p11"/>
          <p:cNvSpPr txBox="1"/>
          <p:nvPr/>
        </p:nvSpPr>
        <p:spPr>
          <a:xfrm>
            <a:off x="377541" y="4150589"/>
            <a:ext cx="3137782"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nl-BE" sz="3200" b="1" i="0" u="none" strike="noStrike" cap="none">
                <a:solidFill>
                  <a:schemeClr val="lt1"/>
                </a:solidFill>
                <a:latin typeface="Nunito"/>
                <a:ea typeface="Nunito"/>
                <a:cs typeface="Nunito"/>
                <a:sym typeface="Nunito"/>
              </a:rPr>
              <a:t>Social profit</a:t>
            </a:r>
            <a:endParaRPr sz="1400" b="0" i="0" u="none" strike="noStrike" cap="none">
              <a:solidFill>
                <a:srgbClr val="000000"/>
              </a:solidFill>
              <a:latin typeface="Arial"/>
              <a:ea typeface="Arial"/>
              <a:cs typeface="Arial"/>
              <a:sym typeface="Arial"/>
            </a:endParaRPr>
          </a:p>
        </p:txBody>
      </p:sp>
      <p:sp>
        <p:nvSpPr>
          <p:cNvPr id="243" name="Google Shape;243;p11"/>
          <p:cNvSpPr txBox="1"/>
          <p:nvPr/>
        </p:nvSpPr>
        <p:spPr>
          <a:xfrm>
            <a:off x="377541" y="6149976"/>
            <a:ext cx="4835384"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nl-BE" sz="3200" b="1" i="0" u="none" strike="noStrike" cap="none">
                <a:solidFill>
                  <a:schemeClr val="lt1"/>
                </a:solidFill>
                <a:latin typeface="Nunito"/>
                <a:ea typeface="Nunito"/>
                <a:cs typeface="Nunito"/>
                <a:sym typeface="Nunito"/>
              </a:rPr>
              <a:t>Overheid en onderwijs</a:t>
            </a:r>
            <a:endParaRPr sz="1400" b="0" i="0" u="none" strike="noStrike" cap="none">
              <a:solidFill>
                <a:srgbClr val="000000"/>
              </a:solidFill>
              <a:latin typeface="Arial"/>
              <a:ea typeface="Arial"/>
              <a:cs typeface="Arial"/>
              <a:sym typeface="Arial"/>
            </a:endParaRPr>
          </a:p>
        </p:txBody>
      </p:sp>
      <p:sp>
        <p:nvSpPr>
          <p:cNvPr id="244" name="Google Shape;244;p11"/>
          <p:cNvSpPr txBox="1"/>
          <p:nvPr/>
        </p:nvSpPr>
        <p:spPr>
          <a:xfrm>
            <a:off x="6098711" y="5118183"/>
            <a:ext cx="5820413" cy="58477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3200"/>
              <a:buFont typeface="Arial"/>
              <a:buNone/>
            </a:pPr>
            <a:r>
              <a:rPr lang="nl-BE" sz="3200" b="1" i="0" u="none" strike="noStrike" cap="none">
                <a:solidFill>
                  <a:schemeClr val="lt1"/>
                </a:solidFill>
                <a:latin typeface="Nunito"/>
                <a:ea typeface="Nunito"/>
                <a:cs typeface="Nunito"/>
                <a:sym typeface="Nunito"/>
              </a:rPr>
              <a:t>Interim -dienstencheques</a:t>
            </a:r>
            <a:endParaRPr sz="1400" b="0" i="0" u="none" strike="noStrike" cap="none">
              <a:solidFill>
                <a:srgbClr val="000000"/>
              </a:solidFill>
              <a:latin typeface="Arial"/>
              <a:ea typeface="Arial"/>
              <a:cs typeface="Arial"/>
              <a:sym typeface="Arial"/>
            </a:endParaRPr>
          </a:p>
        </p:txBody>
      </p:sp>
      <p:sp>
        <p:nvSpPr>
          <p:cNvPr id="245" name="Google Shape;245;p11"/>
          <p:cNvSpPr txBox="1"/>
          <p:nvPr/>
        </p:nvSpPr>
        <p:spPr>
          <a:xfrm>
            <a:off x="9719436" y="4085048"/>
            <a:ext cx="2199688" cy="64633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3600"/>
              <a:buFont typeface="Arial"/>
              <a:buNone/>
            </a:pPr>
            <a:r>
              <a:rPr lang="nl-BE" sz="3600" b="1" i="0" u="none" strike="noStrike" cap="none">
                <a:solidFill>
                  <a:schemeClr val="lt1"/>
                </a:solidFill>
                <a:latin typeface="Nunito"/>
                <a:ea typeface="Nunito"/>
                <a:cs typeface="Nunito"/>
                <a:sym typeface="Nunito"/>
              </a:rPr>
              <a:t>Groen</a:t>
            </a:r>
            <a:endParaRPr sz="1400" b="0" i="0" u="none" strike="noStrike" cap="none">
              <a:solidFill>
                <a:srgbClr val="000000"/>
              </a:solidFill>
              <a:latin typeface="Arial"/>
              <a:ea typeface="Arial"/>
              <a:cs typeface="Arial"/>
              <a:sym typeface="Arial"/>
            </a:endParaRPr>
          </a:p>
        </p:txBody>
      </p:sp>
      <p:sp>
        <p:nvSpPr>
          <p:cNvPr id="246" name="Google Shape;246;p11"/>
          <p:cNvSpPr txBox="1"/>
          <p:nvPr/>
        </p:nvSpPr>
        <p:spPr>
          <a:xfrm>
            <a:off x="4858675" y="1205773"/>
            <a:ext cx="7060449" cy="58477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3200"/>
              <a:buFont typeface="Arial"/>
              <a:buNone/>
            </a:pPr>
            <a:r>
              <a:rPr lang="nl-BE" sz="3200" b="1" i="0" u="none" strike="noStrike" cap="none">
                <a:solidFill>
                  <a:schemeClr val="lt1"/>
                </a:solidFill>
                <a:latin typeface="Nunito"/>
                <a:ea typeface="Nunito"/>
                <a:cs typeface="Nunito"/>
                <a:sym typeface="Nunito"/>
              </a:rPr>
              <a:t>Diensten-Financiële sector</a:t>
            </a:r>
            <a:endParaRPr sz="1400" b="0" i="0" u="none" strike="noStrike" cap="none">
              <a:solidFill>
                <a:srgbClr val="000000"/>
              </a:solidFill>
              <a:latin typeface="Arial"/>
              <a:ea typeface="Arial"/>
              <a:cs typeface="Arial"/>
              <a:sym typeface="Arial"/>
            </a:endParaRPr>
          </a:p>
        </p:txBody>
      </p:sp>
      <p:sp>
        <p:nvSpPr>
          <p:cNvPr id="247" name="Google Shape;247;p11"/>
          <p:cNvSpPr txBox="1"/>
          <p:nvPr/>
        </p:nvSpPr>
        <p:spPr>
          <a:xfrm>
            <a:off x="6405960" y="6149976"/>
            <a:ext cx="5513164" cy="58477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3200"/>
              <a:buFont typeface="Arial"/>
              <a:buNone/>
            </a:pPr>
            <a:r>
              <a:rPr lang="nl-BE" sz="3200" b="1" i="0" u="none" strike="noStrike" cap="none">
                <a:solidFill>
                  <a:schemeClr val="lt1"/>
                </a:solidFill>
                <a:latin typeface="Nunito"/>
                <a:ea typeface="Nunito"/>
                <a:cs typeface="Nunito"/>
                <a:sym typeface="Nunito"/>
              </a:rPr>
              <a:t>Chemie-Farma-Energie</a:t>
            </a:r>
            <a:endParaRPr sz="1400" b="0" i="0" u="none" strike="noStrike" cap="none">
              <a:solidFill>
                <a:srgbClr val="000000"/>
              </a:solidFill>
              <a:latin typeface="Arial"/>
              <a:ea typeface="Arial"/>
              <a:cs typeface="Arial"/>
              <a:sym typeface="Arial"/>
            </a:endParaRPr>
          </a:p>
        </p:txBody>
      </p:sp>
      <p:sp>
        <p:nvSpPr>
          <p:cNvPr id="248" name="Google Shape;248;p11"/>
          <p:cNvSpPr txBox="1"/>
          <p:nvPr/>
        </p:nvSpPr>
        <p:spPr>
          <a:xfrm>
            <a:off x="377541" y="3148743"/>
            <a:ext cx="3837277"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nl-BE" sz="3200" b="1" i="0" u="none" strike="noStrike" cap="none">
                <a:solidFill>
                  <a:schemeClr val="lt1"/>
                </a:solidFill>
                <a:latin typeface="Nunito"/>
                <a:ea typeface="Nunito"/>
                <a:cs typeface="Nunito"/>
                <a:sym typeface="Nunito"/>
              </a:rPr>
              <a:t>Horeca</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7"/>
                                        </p:tgtEl>
                                        <p:attrNameLst>
                                          <p:attrName>style.visibility</p:attrName>
                                        </p:attrNameLst>
                                      </p:cBhvr>
                                      <p:to>
                                        <p:strVal val="visible"/>
                                      </p:to>
                                    </p:set>
                                    <p:anim calcmode="lin" valueType="num">
                                      <p:cBhvr additive="base">
                                        <p:cTn id="7" dur="500"/>
                                        <p:tgtEl>
                                          <p:spTgt spid="237"/>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226"/>
                                        </p:tgtEl>
                                        <p:attrNameLst>
                                          <p:attrName>style.visibility</p:attrName>
                                        </p:attrNameLst>
                                      </p:cBhvr>
                                      <p:to>
                                        <p:strVal val="visible"/>
                                      </p:to>
                                    </p:set>
                                    <p:anim calcmode="lin" valueType="num">
                                      <p:cBhvr additive="base">
                                        <p:cTn id="10" dur="500"/>
                                        <p:tgtEl>
                                          <p:spTgt spid="226"/>
                                        </p:tgtEl>
                                        <p:attrNameLst>
                                          <p:attrName>ppt_y</p:attrName>
                                        </p:attrNameLst>
                                      </p:cBhvr>
                                      <p:tavLst>
                                        <p:tav tm="0">
                                          <p:val>
                                            <p:strVal val="#ppt_y+1"/>
                                          </p:val>
                                        </p:tav>
                                        <p:tav tm="100000">
                                          <p:val>
                                            <p:strVal val="#ppt_y"/>
                                          </p:val>
                                        </p:tav>
                                      </p:tavLst>
                                    </p:anim>
                                  </p:childTnLst>
                                </p:cTn>
                              </p:par>
                            </p:childTnLst>
                          </p:cTn>
                        </p:par>
                        <p:par>
                          <p:cTn id="11" fill="hold">
                            <p:stCondLst>
                              <p:cond delay="500"/>
                            </p:stCondLst>
                            <p:childTnLst>
                              <p:par>
                                <p:cTn id="12" presetID="2" presetClass="entr" presetSubtype="4" fill="hold" nodeType="afterEffect">
                                  <p:stCondLst>
                                    <p:cond delay="0"/>
                                  </p:stCondLst>
                                  <p:childTnLst>
                                    <p:set>
                                      <p:cBhvr>
                                        <p:cTn id="13" dur="1" fill="hold">
                                          <p:stCondLst>
                                            <p:cond delay="0"/>
                                          </p:stCondLst>
                                        </p:cTn>
                                        <p:tgtEl>
                                          <p:spTgt spid="242"/>
                                        </p:tgtEl>
                                        <p:attrNameLst>
                                          <p:attrName>style.visibility</p:attrName>
                                        </p:attrNameLst>
                                      </p:cBhvr>
                                      <p:to>
                                        <p:strVal val="visible"/>
                                      </p:to>
                                    </p:set>
                                    <p:anim calcmode="lin" valueType="num">
                                      <p:cBhvr additive="base">
                                        <p:cTn id="14" dur="1000"/>
                                        <p:tgtEl>
                                          <p:spTgt spid="242"/>
                                        </p:tgtEl>
                                        <p:attrNameLst>
                                          <p:attrName>ppt_y</p:attrName>
                                        </p:attrNameLst>
                                      </p:cBhvr>
                                      <p:tavLst>
                                        <p:tav tm="0">
                                          <p:val>
                                            <p:strVal val="#ppt_y+1"/>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30"/>
                                        </p:tgtEl>
                                        <p:attrNameLst>
                                          <p:attrName>style.visibility</p:attrName>
                                        </p:attrNameLst>
                                      </p:cBhvr>
                                      <p:to>
                                        <p:strVal val="visible"/>
                                      </p:to>
                                    </p:set>
                                    <p:anim calcmode="lin" valueType="num">
                                      <p:cBhvr additive="base">
                                        <p:cTn id="17" dur="1000"/>
                                        <p:tgtEl>
                                          <p:spTgt spid="230"/>
                                        </p:tgtEl>
                                        <p:attrNameLst>
                                          <p:attrName>ppt_y</p:attrName>
                                        </p:attrNameLst>
                                      </p:cBhvr>
                                      <p:tavLst>
                                        <p:tav tm="0">
                                          <p:val>
                                            <p:strVal val="#ppt_y+1"/>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246"/>
                                        </p:tgtEl>
                                        <p:attrNameLst>
                                          <p:attrName>style.visibility</p:attrName>
                                        </p:attrNameLst>
                                      </p:cBhvr>
                                      <p:to>
                                        <p:strVal val="visible"/>
                                      </p:to>
                                    </p:set>
                                    <p:anim calcmode="lin" valueType="num">
                                      <p:cBhvr additive="base">
                                        <p:cTn id="21" dur="1000"/>
                                        <p:tgtEl>
                                          <p:spTgt spid="246"/>
                                        </p:tgtEl>
                                        <p:attrNameLst>
                                          <p:attrName>ppt_y</p:attrName>
                                        </p:attrNameLst>
                                      </p:cBhvr>
                                      <p:tavLst>
                                        <p:tav tm="0">
                                          <p:val>
                                            <p:strVal val="#ppt_y+1"/>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222"/>
                                        </p:tgtEl>
                                        <p:attrNameLst>
                                          <p:attrName>style.visibility</p:attrName>
                                        </p:attrNameLst>
                                      </p:cBhvr>
                                      <p:to>
                                        <p:strVal val="visible"/>
                                      </p:to>
                                    </p:set>
                                    <p:anim calcmode="lin" valueType="num">
                                      <p:cBhvr additive="base">
                                        <p:cTn id="24" dur="1000"/>
                                        <p:tgtEl>
                                          <p:spTgt spid="222"/>
                                        </p:tgtEl>
                                        <p:attrNameLst>
                                          <p:attrName>ppt_y</p:attrName>
                                        </p:attrNameLst>
                                      </p:cBhvr>
                                      <p:tavLst>
                                        <p:tav tm="0">
                                          <p:val>
                                            <p:strVal val="#ppt_y+1"/>
                                          </p:val>
                                        </p:tav>
                                        <p:tav tm="100000">
                                          <p:val>
                                            <p:strVal val="#ppt_y"/>
                                          </p:val>
                                        </p:tav>
                                      </p:tavLst>
                                    </p:anim>
                                  </p:childTnLst>
                                </p:cTn>
                              </p:par>
                            </p:childTnLst>
                          </p:cTn>
                        </p:par>
                        <p:par>
                          <p:cTn id="25" fill="hold">
                            <p:stCondLst>
                              <p:cond delay="2500"/>
                            </p:stCondLst>
                            <p:childTnLst>
                              <p:par>
                                <p:cTn id="26" presetID="2" presetClass="entr" presetSubtype="4" fill="hold" nodeType="afterEffect">
                                  <p:stCondLst>
                                    <p:cond delay="0"/>
                                  </p:stCondLst>
                                  <p:childTnLst>
                                    <p:set>
                                      <p:cBhvr>
                                        <p:cTn id="27" dur="1" fill="hold">
                                          <p:stCondLst>
                                            <p:cond delay="0"/>
                                          </p:stCondLst>
                                        </p:cTn>
                                        <p:tgtEl>
                                          <p:spTgt spid="236"/>
                                        </p:tgtEl>
                                        <p:attrNameLst>
                                          <p:attrName>style.visibility</p:attrName>
                                        </p:attrNameLst>
                                      </p:cBhvr>
                                      <p:to>
                                        <p:strVal val="visible"/>
                                      </p:to>
                                    </p:set>
                                    <p:anim calcmode="lin" valueType="num">
                                      <p:cBhvr additive="base">
                                        <p:cTn id="28" dur="1000"/>
                                        <p:tgtEl>
                                          <p:spTgt spid="236"/>
                                        </p:tgtEl>
                                        <p:attrNameLst>
                                          <p:attrName>ppt_y</p:attrName>
                                        </p:attrNameLst>
                                      </p:cBhvr>
                                      <p:tavLst>
                                        <p:tav tm="0">
                                          <p:val>
                                            <p:strVal val="#ppt_y+1"/>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34"/>
                                        </p:tgtEl>
                                        <p:attrNameLst>
                                          <p:attrName>style.visibility</p:attrName>
                                        </p:attrNameLst>
                                      </p:cBhvr>
                                      <p:to>
                                        <p:strVal val="visible"/>
                                      </p:to>
                                    </p:set>
                                    <p:anim calcmode="lin" valueType="num">
                                      <p:cBhvr additive="base">
                                        <p:cTn id="31" dur="1000"/>
                                        <p:tgtEl>
                                          <p:spTgt spid="234"/>
                                        </p:tgtEl>
                                        <p:attrNameLst>
                                          <p:attrName>ppt_y</p:attrName>
                                        </p:attrNameLst>
                                      </p:cBhvr>
                                      <p:tavLst>
                                        <p:tav tm="0">
                                          <p:val>
                                            <p:strVal val="#ppt_y+1"/>
                                          </p:val>
                                        </p:tav>
                                        <p:tav tm="100000">
                                          <p:val>
                                            <p:strVal val="#ppt_y"/>
                                          </p:val>
                                        </p:tav>
                                      </p:tavLst>
                                    </p:anim>
                                  </p:childTnLst>
                                </p:cTn>
                              </p:par>
                            </p:childTnLst>
                          </p:cTn>
                        </p:par>
                        <p:par>
                          <p:cTn id="32" fill="hold">
                            <p:stCondLst>
                              <p:cond delay="3500"/>
                            </p:stCondLst>
                            <p:childTnLst>
                              <p:par>
                                <p:cTn id="33" presetID="2" presetClass="entr" presetSubtype="4" fill="hold" nodeType="afterEffect">
                                  <p:stCondLst>
                                    <p:cond delay="0"/>
                                  </p:stCondLst>
                                  <p:childTnLst>
                                    <p:set>
                                      <p:cBhvr>
                                        <p:cTn id="34" dur="1" fill="hold">
                                          <p:stCondLst>
                                            <p:cond delay="0"/>
                                          </p:stCondLst>
                                        </p:cTn>
                                        <p:tgtEl>
                                          <p:spTgt spid="244"/>
                                        </p:tgtEl>
                                        <p:attrNameLst>
                                          <p:attrName>style.visibility</p:attrName>
                                        </p:attrNameLst>
                                      </p:cBhvr>
                                      <p:to>
                                        <p:strVal val="visible"/>
                                      </p:to>
                                    </p:set>
                                    <p:anim calcmode="lin" valueType="num">
                                      <p:cBhvr additive="base">
                                        <p:cTn id="35" dur="1000"/>
                                        <p:tgtEl>
                                          <p:spTgt spid="244"/>
                                        </p:tgtEl>
                                        <p:attrNameLst>
                                          <p:attrName>ppt_y</p:attrName>
                                        </p:attrNameLst>
                                      </p:cBhvr>
                                      <p:tavLst>
                                        <p:tav tm="0">
                                          <p:val>
                                            <p:strVal val="#ppt_y+1"/>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231"/>
                                        </p:tgtEl>
                                        <p:attrNameLst>
                                          <p:attrName>style.visibility</p:attrName>
                                        </p:attrNameLst>
                                      </p:cBhvr>
                                      <p:to>
                                        <p:strVal val="visible"/>
                                      </p:to>
                                    </p:set>
                                    <p:anim calcmode="lin" valueType="num">
                                      <p:cBhvr additive="base">
                                        <p:cTn id="38" dur="1000"/>
                                        <p:tgtEl>
                                          <p:spTgt spid="231"/>
                                        </p:tgtEl>
                                        <p:attrNameLst>
                                          <p:attrName>ppt_y</p:attrName>
                                        </p:attrNameLst>
                                      </p:cBhvr>
                                      <p:tavLst>
                                        <p:tav tm="0">
                                          <p:val>
                                            <p:strVal val="#ppt_y+1"/>
                                          </p:val>
                                        </p:tav>
                                        <p:tav tm="100000">
                                          <p:val>
                                            <p:strVal val="#ppt_y"/>
                                          </p:val>
                                        </p:tav>
                                      </p:tavLst>
                                    </p:anim>
                                  </p:childTnLst>
                                </p:cTn>
                              </p:par>
                            </p:childTnLst>
                          </p:cTn>
                        </p:par>
                        <p:par>
                          <p:cTn id="39" fill="hold">
                            <p:stCondLst>
                              <p:cond delay="4500"/>
                            </p:stCondLst>
                            <p:childTnLst>
                              <p:par>
                                <p:cTn id="40" presetID="2" presetClass="entr" presetSubtype="4" fill="hold" nodeType="afterEffect">
                                  <p:stCondLst>
                                    <p:cond delay="0"/>
                                  </p:stCondLst>
                                  <p:childTnLst>
                                    <p:set>
                                      <p:cBhvr>
                                        <p:cTn id="41" dur="1" fill="hold">
                                          <p:stCondLst>
                                            <p:cond delay="0"/>
                                          </p:stCondLst>
                                        </p:cTn>
                                        <p:tgtEl>
                                          <p:spTgt spid="247"/>
                                        </p:tgtEl>
                                        <p:attrNameLst>
                                          <p:attrName>style.visibility</p:attrName>
                                        </p:attrNameLst>
                                      </p:cBhvr>
                                      <p:to>
                                        <p:strVal val="visible"/>
                                      </p:to>
                                    </p:set>
                                    <p:anim calcmode="lin" valueType="num">
                                      <p:cBhvr additive="base">
                                        <p:cTn id="42" dur="1000"/>
                                        <p:tgtEl>
                                          <p:spTgt spid="247"/>
                                        </p:tgtEl>
                                        <p:attrNameLst>
                                          <p:attrName>ppt_y</p:attrName>
                                        </p:attrNameLst>
                                      </p:cBhvr>
                                      <p:tavLst>
                                        <p:tav tm="0">
                                          <p:val>
                                            <p:strVal val="#ppt_y+1"/>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233"/>
                                        </p:tgtEl>
                                        <p:attrNameLst>
                                          <p:attrName>style.visibility</p:attrName>
                                        </p:attrNameLst>
                                      </p:cBhvr>
                                      <p:to>
                                        <p:strVal val="visible"/>
                                      </p:to>
                                    </p:set>
                                    <p:anim calcmode="lin" valueType="num">
                                      <p:cBhvr additive="base">
                                        <p:cTn id="45" dur="1000"/>
                                        <p:tgtEl>
                                          <p:spTgt spid="233"/>
                                        </p:tgtEl>
                                        <p:attrNameLst>
                                          <p:attrName>ppt_y</p:attrName>
                                        </p:attrNameLst>
                                      </p:cBhvr>
                                      <p:tavLst>
                                        <p:tav tm="0">
                                          <p:val>
                                            <p:strVal val="#ppt_y+1"/>
                                          </p:val>
                                        </p:tav>
                                        <p:tav tm="100000">
                                          <p:val>
                                            <p:strVal val="#ppt_y"/>
                                          </p:val>
                                        </p:tav>
                                      </p:tavLst>
                                    </p:anim>
                                  </p:childTnLst>
                                </p:cTn>
                              </p:par>
                            </p:childTnLst>
                          </p:cTn>
                        </p:par>
                        <p:par>
                          <p:cTn id="46" fill="hold">
                            <p:stCondLst>
                              <p:cond delay="5500"/>
                            </p:stCondLst>
                            <p:childTnLst>
                              <p:par>
                                <p:cTn id="47" presetID="2" presetClass="entr" presetSubtype="4" fill="hold" nodeType="afterEffect">
                                  <p:stCondLst>
                                    <p:cond delay="0"/>
                                  </p:stCondLst>
                                  <p:childTnLst>
                                    <p:set>
                                      <p:cBhvr>
                                        <p:cTn id="48" dur="1" fill="hold">
                                          <p:stCondLst>
                                            <p:cond delay="0"/>
                                          </p:stCondLst>
                                        </p:cTn>
                                        <p:tgtEl>
                                          <p:spTgt spid="238"/>
                                        </p:tgtEl>
                                        <p:attrNameLst>
                                          <p:attrName>style.visibility</p:attrName>
                                        </p:attrNameLst>
                                      </p:cBhvr>
                                      <p:to>
                                        <p:strVal val="visible"/>
                                      </p:to>
                                    </p:set>
                                    <p:anim calcmode="lin" valueType="num">
                                      <p:cBhvr additive="base">
                                        <p:cTn id="49" dur="1000"/>
                                        <p:tgtEl>
                                          <p:spTgt spid="238"/>
                                        </p:tgtEl>
                                        <p:attrNameLst>
                                          <p:attrName>ppt_y</p:attrName>
                                        </p:attrNameLst>
                                      </p:cBhvr>
                                      <p:tavLst>
                                        <p:tav tm="0">
                                          <p:val>
                                            <p:strVal val="#ppt_y+1"/>
                                          </p:val>
                                        </p:tav>
                                        <p:tav tm="100000">
                                          <p:val>
                                            <p:strVal val="#ppt_y"/>
                                          </p:val>
                                        </p:tav>
                                      </p:tavLst>
                                    </p:anim>
                                  </p:childTnLst>
                                </p:cTn>
                              </p:par>
                              <p:par>
                                <p:cTn id="50" presetID="2" presetClass="entr" presetSubtype="4" fill="hold" nodeType="withEffect">
                                  <p:stCondLst>
                                    <p:cond delay="0"/>
                                  </p:stCondLst>
                                  <p:childTnLst>
                                    <p:set>
                                      <p:cBhvr>
                                        <p:cTn id="51" dur="1" fill="hold">
                                          <p:stCondLst>
                                            <p:cond delay="0"/>
                                          </p:stCondLst>
                                        </p:cTn>
                                        <p:tgtEl>
                                          <p:spTgt spid="227"/>
                                        </p:tgtEl>
                                        <p:attrNameLst>
                                          <p:attrName>style.visibility</p:attrName>
                                        </p:attrNameLst>
                                      </p:cBhvr>
                                      <p:to>
                                        <p:strVal val="visible"/>
                                      </p:to>
                                    </p:set>
                                    <p:anim calcmode="lin" valueType="num">
                                      <p:cBhvr additive="base">
                                        <p:cTn id="52" dur="1000"/>
                                        <p:tgtEl>
                                          <p:spTgt spid="227"/>
                                        </p:tgtEl>
                                        <p:attrNameLst>
                                          <p:attrName>ppt_y</p:attrName>
                                        </p:attrNameLst>
                                      </p:cBhvr>
                                      <p:tavLst>
                                        <p:tav tm="0">
                                          <p:val>
                                            <p:strVal val="#ppt_y+1"/>
                                          </p:val>
                                        </p:tav>
                                        <p:tav tm="100000">
                                          <p:val>
                                            <p:strVal val="#ppt_y"/>
                                          </p:val>
                                        </p:tav>
                                      </p:tavLst>
                                    </p:anim>
                                  </p:childTnLst>
                                </p:cTn>
                              </p:par>
                            </p:childTnLst>
                          </p:cTn>
                        </p:par>
                        <p:par>
                          <p:cTn id="53" fill="hold">
                            <p:stCondLst>
                              <p:cond delay="6500"/>
                            </p:stCondLst>
                            <p:childTnLst>
                              <p:par>
                                <p:cTn id="54" presetID="2" presetClass="entr" presetSubtype="4" fill="hold" nodeType="afterEffect">
                                  <p:stCondLst>
                                    <p:cond delay="0"/>
                                  </p:stCondLst>
                                  <p:childTnLst>
                                    <p:set>
                                      <p:cBhvr>
                                        <p:cTn id="55" dur="1" fill="hold">
                                          <p:stCondLst>
                                            <p:cond delay="0"/>
                                          </p:stCondLst>
                                        </p:cTn>
                                        <p:tgtEl>
                                          <p:spTgt spid="240"/>
                                        </p:tgtEl>
                                        <p:attrNameLst>
                                          <p:attrName>style.visibility</p:attrName>
                                        </p:attrNameLst>
                                      </p:cBhvr>
                                      <p:to>
                                        <p:strVal val="visible"/>
                                      </p:to>
                                    </p:set>
                                    <p:anim calcmode="lin" valueType="num">
                                      <p:cBhvr additive="base">
                                        <p:cTn id="56" dur="1000"/>
                                        <p:tgtEl>
                                          <p:spTgt spid="240"/>
                                        </p:tgtEl>
                                        <p:attrNameLst>
                                          <p:attrName>ppt_y</p:attrName>
                                        </p:attrNameLst>
                                      </p:cBhvr>
                                      <p:tavLst>
                                        <p:tav tm="0">
                                          <p:val>
                                            <p:strVal val="#ppt_y+1"/>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225"/>
                                        </p:tgtEl>
                                        <p:attrNameLst>
                                          <p:attrName>style.visibility</p:attrName>
                                        </p:attrNameLst>
                                      </p:cBhvr>
                                      <p:to>
                                        <p:strVal val="visible"/>
                                      </p:to>
                                    </p:set>
                                    <p:anim calcmode="lin" valueType="num">
                                      <p:cBhvr additive="base">
                                        <p:cTn id="59" dur="1000"/>
                                        <p:tgtEl>
                                          <p:spTgt spid="225"/>
                                        </p:tgtEl>
                                        <p:attrNameLst>
                                          <p:attrName>ppt_y</p:attrName>
                                        </p:attrNameLst>
                                      </p:cBhvr>
                                      <p:tavLst>
                                        <p:tav tm="0">
                                          <p:val>
                                            <p:strVal val="#ppt_y+1"/>
                                          </p:val>
                                        </p:tav>
                                        <p:tav tm="100000">
                                          <p:val>
                                            <p:strVal val="#ppt_y"/>
                                          </p:val>
                                        </p:tav>
                                      </p:tavLst>
                                    </p:anim>
                                  </p:childTnLst>
                                </p:cTn>
                              </p:par>
                            </p:childTnLst>
                          </p:cTn>
                        </p:par>
                        <p:par>
                          <p:cTn id="60" fill="hold">
                            <p:stCondLst>
                              <p:cond delay="7500"/>
                            </p:stCondLst>
                            <p:childTnLst>
                              <p:par>
                                <p:cTn id="61" presetID="2" presetClass="entr" presetSubtype="4" fill="hold" nodeType="afterEffect">
                                  <p:stCondLst>
                                    <p:cond delay="0"/>
                                  </p:stCondLst>
                                  <p:childTnLst>
                                    <p:set>
                                      <p:cBhvr>
                                        <p:cTn id="62" dur="1" fill="hold">
                                          <p:stCondLst>
                                            <p:cond delay="0"/>
                                          </p:stCondLst>
                                        </p:cTn>
                                        <p:tgtEl>
                                          <p:spTgt spid="241"/>
                                        </p:tgtEl>
                                        <p:attrNameLst>
                                          <p:attrName>style.visibility</p:attrName>
                                        </p:attrNameLst>
                                      </p:cBhvr>
                                      <p:to>
                                        <p:strVal val="visible"/>
                                      </p:to>
                                    </p:set>
                                    <p:anim calcmode="lin" valueType="num">
                                      <p:cBhvr additive="base">
                                        <p:cTn id="63" dur="1000"/>
                                        <p:tgtEl>
                                          <p:spTgt spid="241"/>
                                        </p:tgtEl>
                                        <p:attrNameLst>
                                          <p:attrName>ppt_y</p:attrName>
                                        </p:attrNameLst>
                                      </p:cBhvr>
                                      <p:tavLst>
                                        <p:tav tm="0">
                                          <p:val>
                                            <p:strVal val="#ppt_y+1"/>
                                          </p:val>
                                        </p:tav>
                                        <p:tav tm="100000">
                                          <p:val>
                                            <p:strVal val="#ppt_y"/>
                                          </p:val>
                                        </p:tav>
                                      </p:tavLst>
                                    </p:anim>
                                  </p:childTnLst>
                                </p:cTn>
                              </p:par>
                              <p:par>
                                <p:cTn id="64" presetID="2" presetClass="entr" presetSubtype="4" fill="hold" nodeType="withEffect">
                                  <p:stCondLst>
                                    <p:cond delay="0"/>
                                  </p:stCondLst>
                                  <p:childTnLst>
                                    <p:set>
                                      <p:cBhvr>
                                        <p:cTn id="65" dur="1" fill="hold">
                                          <p:stCondLst>
                                            <p:cond delay="0"/>
                                          </p:stCondLst>
                                        </p:cTn>
                                        <p:tgtEl>
                                          <p:spTgt spid="223"/>
                                        </p:tgtEl>
                                        <p:attrNameLst>
                                          <p:attrName>style.visibility</p:attrName>
                                        </p:attrNameLst>
                                      </p:cBhvr>
                                      <p:to>
                                        <p:strVal val="visible"/>
                                      </p:to>
                                    </p:set>
                                    <p:anim calcmode="lin" valueType="num">
                                      <p:cBhvr additive="base">
                                        <p:cTn id="66" dur="1000"/>
                                        <p:tgtEl>
                                          <p:spTgt spid="223"/>
                                        </p:tgtEl>
                                        <p:attrNameLst>
                                          <p:attrName>ppt_y</p:attrName>
                                        </p:attrNameLst>
                                      </p:cBhvr>
                                      <p:tavLst>
                                        <p:tav tm="0">
                                          <p:val>
                                            <p:strVal val="#ppt_y+1"/>
                                          </p:val>
                                        </p:tav>
                                        <p:tav tm="100000">
                                          <p:val>
                                            <p:strVal val="#ppt_y"/>
                                          </p:val>
                                        </p:tav>
                                      </p:tavLst>
                                    </p:anim>
                                  </p:childTnLst>
                                </p:cTn>
                              </p:par>
                            </p:childTnLst>
                          </p:cTn>
                        </p:par>
                        <p:par>
                          <p:cTn id="67" fill="hold">
                            <p:stCondLst>
                              <p:cond delay="8500"/>
                            </p:stCondLst>
                            <p:childTnLst>
                              <p:par>
                                <p:cTn id="68" presetID="2" presetClass="entr" presetSubtype="4" fill="hold" nodeType="afterEffect">
                                  <p:stCondLst>
                                    <p:cond delay="0"/>
                                  </p:stCondLst>
                                  <p:childTnLst>
                                    <p:set>
                                      <p:cBhvr>
                                        <p:cTn id="69" dur="1" fill="hold">
                                          <p:stCondLst>
                                            <p:cond delay="0"/>
                                          </p:stCondLst>
                                        </p:cTn>
                                        <p:tgtEl>
                                          <p:spTgt spid="239"/>
                                        </p:tgtEl>
                                        <p:attrNameLst>
                                          <p:attrName>style.visibility</p:attrName>
                                        </p:attrNameLst>
                                      </p:cBhvr>
                                      <p:to>
                                        <p:strVal val="visible"/>
                                      </p:to>
                                    </p:set>
                                    <p:anim calcmode="lin" valueType="num">
                                      <p:cBhvr additive="base">
                                        <p:cTn id="70" dur="1000"/>
                                        <p:tgtEl>
                                          <p:spTgt spid="239"/>
                                        </p:tgtEl>
                                        <p:attrNameLst>
                                          <p:attrName>ppt_y</p:attrName>
                                        </p:attrNameLst>
                                      </p:cBhvr>
                                      <p:tavLst>
                                        <p:tav tm="0">
                                          <p:val>
                                            <p:strVal val="#ppt_y+1"/>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228"/>
                                        </p:tgtEl>
                                        <p:attrNameLst>
                                          <p:attrName>style.visibility</p:attrName>
                                        </p:attrNameLst>
                                      </p:cBhvr>
                                      <p:to>
                                        <p:strVal val="visible"/>
                                      </p:to>
                                    </p:set>
                                    <p:anim calcmode="lin" valueType="num">
                                      <p:cBhvr additive="base">
                                        <p:cTn id="73" dur="1000"/>
                                        <p:tgtEl>
                                          <p:spTgt spid="228"/>
                                        </p:tgtEl>
                                        <p:attrNameLst>
                                          <p:attrName>ppt_y</p:attrName>
                                        </p:attrNameLst>
                                      </p:cBhvr>
                                      <p:tavLst>
                                        <p:tav tm="0">
                                          <p:val>
                                            <p:strVal val="#ppt_y+1"/>
                                          </p:val>
                                        </p:tav>
                                        <p:tav tm="100000">
                                          <p:val>
                                            <p:strVal val="#ppt_y"/>
                                          </p:val>
                                        </p:tav>
                                      </p:tavLst>
                                    </p:anim>
                                  </p:childTnLst>
                                </p:cTn>
                              </p:par>
                            </p:childTnLst>
                          </p:cTn>
                        </p:par>
                        <p:par>
                          <p:cTn id="74" fill="hold">
                            <p:stCondLst>
                              <p:cond delay="9500"/>
                            </p:stCondLst>
                            <p:childTnLst>
                              <p:par>
                                <p:cTn id="75" presetID="2" presetClass="entr" presetSubtype="4" fill="hold" nodeType="afterEffect">
                                  <p:stCondLst>
                                    <p:cond delay="0"/>
                                  </p:stCondLst>
                                  <p:childTnLst>
                                    <p:set>
                                      <p:cBhvr>
                                        <p:cTn id="76" dur="1" fill="hold">
                                          <p:stCondLst>
                                            <p:cond delay="0"/>
                                          </p:stCondLst>
                                        </p:cTn>
                                        <p:tgtEl>
                                          <p:spTgt spid="245"/>
                                        </p:tgtEl>
                                        <p:attrNameLst>
                                          <p:attrName>style.visibility</p:attrName>
                                        </p:attrNameLst>
                                      </p:cBhvr>
                                      <p:to>
                                        <p:strVal val="visible"/>
                                      </p:to>
                                    </p:set>
                                    <p:anim calcmode="lin" valueType="num">
                                      <p:cBhvr additive="base">
                                        <p:cTn id="77" dur="1000"/>
                                        <p:tgtEl>
                                          <p:spTgt spid="245"/>
                                        </p:tgtEl>
                                        <p:attrNameLst>
                                          <p:attrName>ppt_y</p:attrName>
                                        </p:attrNameLst>
                                      </p:cBhvr>
                                      <p:tavLst>
                                        <p:tav tm="0">
                                          <p:val>
                                            <p:strVal val="#ppt_y+1"/>
                                          </p:val>
                                        </p:tav>
                                        <p:tav tm="100000">
                                          <p:val>
                                            <p:strVal val="#ppt_y"/>
                                          </p:val>
                                        </p:tav>
                                      </p:tavLst>
                                    </p:anim>
                                  </p:childTnLst>
                                </p:cTn>
                              </p:par>
                              <p:par>
                                <p:cTn id="78" presetID="2" presetClass="entr" presetSubtype="4" fill="hold" nodeType="withEffect">
                                  <p:stCondLst>
                                    <p:cond delay="0"/>
                                  </p:stCondLst>
                                  <p:childTnLst>
                                    <p:set>
                                      <p:cBhvr>
                                        <p:cTn id="79" dur="1" fill="hold">
                                          <p:stCondLst>
                                            <p:cond delay="0"/>
                                          </p:stCondLst>
                                        </p:cTn>
                                        <p:tgtEl>
                                          <p:spTgt spid="229"/>
                                        </p:tgtEl>
                                        <p:attrNameLst>
                                          <p:attrName>style.visibility</p:attrName>
                                        </p:attrNameLst>
                                      </p:cBhvr>
                                      <p:to>
                                        <p:strVal val="visible"/>
                                      </p:to>
                                    </p:set>
                                    <p:anim calcmode="lin" valueType="num">
                                      <p:cBhvr additive="base">
                                        <p:cTn id="80" dur="1000"/>
                                        <p:tgtEl>
                                          <p:spTgt spid="229"/>
                                        </p:tgtEl>
                                        <p:attrNameLst>
                                          <p:attrName>ppt_y</p:attrName>
                                        </p:attrNameLst>
                                      </p:cBhvr>
                                      <p:tavLst>
                                        <p:tav tm="0">
                                          <p:val>
                                            <p:strVal val="#ppt_y+1"/>
                                          </p:val>
                                        </p:tav>
                                        <p:tav tm="100000">
                                          <p:val>
                                            <p:strVal val="#ppt_y"/>
                                          </p:val>
                                        </p:tav>
                                      </p:tavLst>
                                    </p:anim>
                                  </p:childTnLst>
                                </p:cTn>
                              </p:par>
                            </p:childTnLst>
                          </p:cTn>
                        </p:par>
                        <p:par>
                          <p:cTn id="81" fill="hold">
                            <p:stCondLst>
                              <p:cond delay="10500"/>
                            </p:stCondLst>
                            <p:childTnLst>
                              <p:par>
                                <p:cTn id="82" presetID="2" presetClass="entr" presetSubtype="4" fill="hold" nodeType="afterEffect">
                                  <p:stCondLst>
                                    <p:cond delay="0"/>
                                  </p:stCondLst>
                                  <p:childTnLst>
                                    <p:set>
                                      <p:cBhvr>
                                        <p:cTn id="83" dur="1" fill="hold">
                                          <p:stCondLst>
                                            <p:cond delay="0"/>
                                          </p:stCondLst>
                                        </p:cTn>
                                        <p:tgtEl>
                                          <p:spTgt spid="243"/>
                                        </p:tgtEl>
                                        <p:attrNameLst>
                                          <p:attrName>style.visibility</p:attrName>
                                        </p:attrNameLst>
                                      </p:cBhvr>
                                      <p:to>
                                        <p:strVal val="visible"/>
                                      </p:to>
                                    </p:set>
                                    <p:anim calcmode="lin" valueType="num">
                                      <p:cBhvr additive="base">
                                        <p:cTn id="84" dur="1000"/>
                                        <p:tgtEl>
                                          <p:spTgt spid="243"/>
                                        </p:tgtEl>
                                        <p:attrNameLst>
                                          <p:attrName>ppt_y</p:attrName>
                                        </p:attrNameLst>
                                      </p:cBhvr>
                                      <p:tavLst>
                                        <p:tav tm="0">
                                          <p:val>
                                            <p:strVal val="#ppt_y+1"/>
                                          </p:val>
                                        </p:tav>
                                        <p:tav tm="100000">
                                          <p:val>
                                            <p:strVal val="#ppt_y"/>
                                          </p:val>
                                        </p:tav>
                                      </p:tavLst>
                                    </p:anim>
                                  </p:childTnLst>
                                </p:cTn>
                              </p:par>
                              <p:par>
                                <p:cTn id="85" presetID="2" presetClass="entr" presetSubtype="4" fill="hold" nodeType="withEffect">
                                  <p:stCondLst>
                                    <p:cond delay="0"/>
                                  </p:stCondLst>
                                  <p:childTnLst>
                                    <p:set>
                                      <p:cBhvr>
                                        <p:cTn id="86" dur="1" fill="hold">
                                          <p:stCondLst>
                                            <p:cond delay="0"/>
                                          </p:stCondLst>
                                        </p:cTn>
                                        <p:tgtEl>
                                          <p:spTgt spid="232"/>
                                        </p:tgtEl>
                                        <p:attrNameLst>
                                          <p:attrName>style.visibility</p:attrName>
                                        </p:attrNameLst>
                                      </p:cBhvr>
                                      <p:to>
                                        <p:strVal val="visible"/>
                                      </p:to>
                                    </p:set>
                                    <p:anim calcmode="lin" valueType="num">
                                      <p:cBhvr additive="base">
                                        <p:cTn id="87" dur="1000"/>
                                        <p:tgtEl>
                                          <p:spTgt spid="232"/>
                                        </p:tgtEl>
                                        <p:attrNameLst>
                                          <p:attrName>ppt_y</p:attrName>
                                        </p:attrNameLst>
                                      </p:cBhvr>
                                      <p:tavLst>
                                        <p:tav tm="0">
                                          <p:val>
                                            <p:strVal val="#ppt_y+1"/>
                                          </p:val>
                                        </p:tav>
                                        <p:tav tm="100000">
                                          <p:val>
                                            <p:strVal val="#ppt_y"/>
                                          </p:val>
                                        </p:tav>
                                      </p:tavLst>
                                    </p:anim>
                                  </p:childTnLst>
                                </p:cTn>
                              </p:par>
                            </p:childTnLst>
                          </p:cTn>
                        </p:par>
                        <p:par>
                          <p:cTn id="88" fill="hold">
                            <p:stCondLst>
                              <p:cond delay="11500"/>
                            </p:stCondLst>
                            <p:childTnLst>
                              <p:par>
                                <p:cTn id="89" presetID="2" presetClass="entr" presetSubtype="4" fill="hold" nodeType="afterEffect">
                                  <p:stCondLst>
                                    <p:cond delay="0"/>
                                  </p:stCondLst>
                                  <p:childTnLst>
                                    <p:set>
                                      <p:cBhvr>
                                        <p:cTn id="90" dur="1" fill="hold">
                                          <p:stCondLst>
                                            <p:cond delay="0"/>
                                          </p:stCondLst>
                                        </p:cTn>
                                        <p:tgtEl>
                                          <p:spTgt spid="248"/>
                                        </p:tgtEl>
                                        <p:attrNameLst>
                                          <p:attrName>style.visibility</p:attrName>
                                        </p:attrNameLst>
                                      </p:cBhvr>
                                      <p:to>
                                        <p:strVal val="visible"/>
                                      </p:to>
                                    </p:set>
                                    <p:anim calcmode="lin" valueType="num">
                                      <p:cBhvr additive="base">
                                        <p:cTn id="91" dur="1000"/>
                                        <p:tgtEl>
                                          <p:spTgt spid="248"/>
                                        </p:tgtEl>
                                        <p:attrNameLst>
                                          <p:attrName>ppt_y</p:attrName>
                                        </p:attrNameLst>
                                      </p:cBhvr>
                                      <p:tavLst>
                                        <p:tav tm="0">
                                          <p:val>
                                            <p:strVal val="#ppt_y+1"/>
                                          </p:val>
                                        </p:tav>
                                        <p:tav tm="100000">
                                          <p:val>
                                            <p:strVal val="#ppt_y"/>
                                          </p:val>
                                        </p:tav>
                                      </p:tavLst>
                                    </p:anim>
                                  </p:childTnLst>
                                </p:cTn>
                              </p:par>
                              <p:par>
                                <p:cTn id="92" presetID="2" presetClass="entr" presetSubtype="4" fill="hold" nodeType="withEffect">
                                  <p:stCondLst>
                                    <p:cond delay="0"/>
                                  </p:stCondLst>
                                  <p:childTnLst>
                                    <p:set>
                                      <p:cBhvr>
                                        <p:cTn id="93" dur="1" fill="hold">
                                          <p:stCondLst>
                                            <p:cond delay="0"/>
                                          </p:stCondLst>
                                        </p:cTn>
                                        <p:tgtEl>
                                          <p:spTgt spid="224"/>
                                        </p:tgtEl>
                                        <p:attrNameLst>
                                          <p:attrName>style.visibility</p:attrName>
                                        </p:attrNameLst>
                                      </p:cBhvr>
                                      <p:to>
                                        <p:strVal val="visible"/>
                                      </p:to>
                                    </p:set>
                                    <p:anim calcmode="lin" valueType="num">
                                      <p:cBhvr additive="base">
                                        <p:cTn id="94" dur="1000"/>
                                        <p:tgtEl>
                                          <p:spTgt spid="2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g24ae99b4055_0_0"/>
          <p:cNvSpPr txBox="1">
            <a:spLocks noGrp="1"/>
          </p:cNvSpPr>
          <p:nvPr>
            <p:ph type="body" idx="1"/>
          </p:nvPr>
        </p:nvSpPr>
        <p:spPr>
          <a:xfrm>
            <a:off x="1284546" y="1176219"/>
            <a:ext cx="10050900" cy="4799400"/>
          </a:xfrm>
          <a:prstGeom prst="rect">
            <a:avLst/>
          </a:prstGeom>
          <a:solidFill>
            <a:schemeClr val="lt1"/>
          </a:solidFill>
          <a:ln w="9525" cap="flat" cmpd="sng">
            <a:solidFill>
              <a:srgbClr val="404040"/>
            </a:solidFill>
            <a:prstDash val="solid"/>
            <a:round/>
            <a:headEnd type="none" w="sm" len="sm"/>
            <a:tailEnd type="none" w="sm" len="sm"/>
          </a:ln>
        </p:spPr>
        <p:txBody>
          <a:bodyPr spcFirstLastPara="1" wrap="square" lIns="91425" tIns="45700" rIns="91425" bIns="45700" anchor="t" anchorCtr="0">
            <a:normAutofit/>
          </a:bodyPr>
          <a:lstStyle/>
          <a:p>
            <a:pPr marL="457200" lvl="0" indent="-457200" algn="l" rtl="0">
              <a:lnSpc>
                <a:spcPct val="80000"/>
              </a:lnSpc>
              <a:spcBef>
                <a:spcPts val="1000"/>
              </a:spcBef>
              <a:spcAft>
                <a:spcPts val="0"/>
              </a:spcAft>
              <a:buClr>
                <a:srgbClr val="F1654A"/>
              </a:buClr>
              <a:buSzPts val="4650"/>
              <a:buChar char="-"/>
            </a:pPr>
            <a:r>
              <a:rPr lang="nl-BE" sz="4650">
                <a:solidFill>
                  <a:srgbClr val="F1654A"/>
                </a:solidFill>
              </a:rPr>
              <a:t>Onderzoek Fatima Yassir</a:t>
            </a:r>
            <a:endParaRPr sz="4650">
              <a:solidFill>
                <a:srgbClr val="F1654A"/>
              </a:solidFill>
            </a:endParaRPr>
          </a:p>
          <a:p>
            <a:pPr marL="457200" lvl="0" indent="-457200" algn="l" rtl="0">
              <a:lnSpc>
                <a:spcPct val="80000"/>
              </a:lnSpc>
              <a:spcBef>
                <a:spcPts val="0"/>
              </a:spcBef>
              <a:spcAft>
                <a:spcPts val="0"/>
              </a:spcAft>
              <a:buClr>
                <a:srgbClr val="F1654A"/>
              </a:buClr>
              <a:buSzPts val="4650"/>
              <a:buChar char="-"/>
            </a:pPr>
            <a:r>
              <a:rPr lang="nl-BE" sz="4650">
                <a:solidFill>
                  <a:srgbClr val="F1654A"/>
                </a:solidFill>
              </a:rPr>
              <a:t>Onderzoek OESO</a:t>
            </a:r>
            <a:endParaRPr sz="4650">
              <a:solidFill>
                <a:srgbClr val="F1654A"/>
              </a:solidFill>
            </a:endParaRPr>
          </a:p>
          <a:p>
            <a:pPr marL="457200" lvl="0" indent="-457200" algn="l" rtl="0">
              <a:lnSpc>
                <a:spcPct val="80000"/>
              </a:lnSpc>
              <a:spcBef>
                <a:spcPts val="0"/>
              </a:spcBef>
              <a:spcAft>
                <a:spcPts val="0"/>
              </a:spcAft>
              <a:buClr>
                <a:srgbClr val="F1654A"/>
              </a:buClr>
              <a:buSzPts val="4650"/>
              <a:buChar char="-"/>
            </a:pPr>
            <a:r>
              <a:rPr lang="nl-BE" sz="4650">
                <a:solidFill>
                  <a:srgbClr val="F1654A"/>
                </a:solidFill>
              </a:rPr>
              <a:t>Arbeidsdeal &amp; Belgische ambities</a:t>
            </a:r>
            <a:endParaRPr sz="1080"/>
          </a:p>
        </p:txBody>
      </p:sp>
      <p:grpSp>
        <p:nvGrpSpPr>
          <p:cNvPr id="254" name="Google Shape;254;g24ae99b4055_0_0"/>
          <p:cNvGrpSpPr/>
          <p:nvPr/>
        </p:nvGrpSpPr>
        <p:grpSpPr>
          <a:xfrm>
            <a:off x="-19371" y="6082570"/>
            <a:ext cx="12616886" cy="775430"/>
            <a:chOff x="-19371" y="6082570"/>
            <a:chExt cx="12616886" cy="775430"/>
          </a:xfrm>
        </p:grpSpPr>
        <p:sp>
          <p:nvSpPr>
            <p:cNvPr id="255" name="Google Shape;255;g24ae99b4055_0_0"/>
            <p:cNvSpPr/>
            <p:nvPr/>
          </p:nvSpPr>
          <p:spPr>
            <a:xfrm>
              <a:off x="-19371" y="6082570"/>
              <a:ext cx="12227523" cy="775430"/>
            </a:xfrm>
            <a:prstGeom prst="rect">
              <a:avLst/>
            </a:prstGeom>
            <a:solidFill>
              <a:srgbClr val="00BCDF">
                <a:alpha val="2941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56" name="Google Shape;256;g24ae99b4055_0_0"/>
            <p:cNvSpPr/>
            <p:nvPr/>
          </p:nvSpPr>
          <p:spPr>
            <a:xfrm>
              <a:off x="10533664" y="6135493"/>
              <a:ext cx="1603565" cy="722506"/>
            </a:xfrm>
            <a:prstGeom prst="round2SameRect">
              <a:avLst>
                <a:gd name="adj1" fmla="val 16667"/>
                <a:gd name="adj2" fmla="val 0"/>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nvGrpSpPr>
            <p:cNvPr id="257" name="Google Shape;257;g24ae99b4055_0_0"/>
            <p:cNvGrpSpPr/>
            <p:nvPr/>
          </p:nvGrpSpPr>
          <p:grpSpPr>
            <a:xfrm>
              <a:off x="10533665" y="6135493"/>
              <a:ext cx="2063850" cy="663765"/>
              <a:chOff x="9814910" y="6040301"/>
              <a:chExt cx="3043238" cy="978748"/>
            </a:xfrm>
          </p:grpSpPr>
          <p:sp>
            <p:nvSpPr>
              <p:cNvPr id="258" name="Google Shape;258;g24ae99b4055_0_0"/>
              <p:cNvSpPr txBox="1"/>
              <p:nvPr/>
            </p:nvSpPr>
            <p:spPr>
              <a:xfrm>
                <a:off x="9814910" y="6040301"/>
                <a:ext cx="3043238" cy="90766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22A35"/>
                  </a:buClr>
                  <a:buSzPts val="800"/>
                  <a:buFont typeface="Arial"/>
                  <a:buNone/>
                </a:pPr>
                <a:r>
                  <a:rPr lang="nl-BE" sz="800" b="0" i="1" u="none" strike="noStrike" cap="none">
                    <a:solidFill>
                      <a:srgbClr val="222A35"/>
                    </a:solidFill>
                    <a:latin typeface="Helvetica Neue"/>
                    <a:ea typeface="Helvetica Neue"/>
                    <a:cs typeface="Helvetica Neue"/>
                    <a:sym typeface="Helvetica Neue"/>
                  </a:rPr>
                  <a:t>Switching talent wordt mogelijk</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222A35"/>
                  </a:buClr>
                  <a:buSzPts val="800"/>
                  <a:buFont typeface="Arial"/>
                  <a:buNone/>
                </a:pPr>
                <a:r>
                  <a:rPr lang="nl-BE" sz="800" b="0" i="1" u="none" strike="noStrike" cap="none">
                    <a:solidFill>
                      <a:srgbClr val="222A35"/>
                    </a:solidFill>
                    <a:latin typeface="Helvetica Neue"/>
                    <a:ea typeface="Helvetica Neue"/>
                    <a:cs typeface="Helvetica Neue"/>
                    <a:sym typeface="Helvetica Neue"/>
                  </a:rPr>
                  <a:t>gemaakt door: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59" name="Google Shape;259;g24ae99b4055_0_0"/>
              <p:cNvPicPr preferRelativeResize="0"/>
              <p:nvPr/>
            </p:nvPicPr>
            <p:blipFill rotWithShape="1">
              <a:blip r:embed="rId3">
                <a:alphaModFix/>
              </a:blip>
              <a:srcRect/>
              <a:stretch/>
            </p:blipFill>
            <p:spPr>
              <a:xfrm>
                <a:off x="9960751" y="6649917"/>
                <a:ext cx="2050147" cy="369132"/>
              </a:xfrm>
              <a:prstGeom prst="rect">
                <a:avLst/>
              </a:prstGeom>
              <a:noFill/>
              <a:ln>
                <a:noFill/>
              </a:ln>
            </p:spPr>
          </p:pic>
        </p:grpSp>
      </p:grpSp>
      <p:grpSp>
        <p:nvGrpSpPr>
          <p:cNvPr id="260" name="Google Shape;260;g24ae99b4055_0_0"/>
          <p:cNvGrpSpPr/>
          <p:nvPr/>
        </p:nvGrpSpPr>
        <p:grpSpPr>
          <a:xfrm>
            <a:off x="-3042" y="-16329"/>
            <a:ext cx="12227523" cy="6890659"/>
            <a:chOff x="-3042" y="-16329"/>
            <a:chExt cx="12227523" cy="6890659"/>
          </a:xfrm>
        </p:grpSpPr>
        <p:pic>
          <p:nvPicPr>
            <p:cNvPr id="261" name="Google Shape;261;g24ae99b4055_0_0" descr="Afbeelding met Menselijk gezicht, persoon, kleding, toupet&#10;&#10;Automatisch gegenereerde beschrijving"/>
            <p:cNvPicPr preferRelativeResize="0"/>
            <p:nvPr/>
          </p:nvPicPr>
          <p:blipFill rotWithShape="1">
            <a:blip r:embed="rId4">
              <a:alphaModFix/>
            </a:blip>
            <a:srcRect/>
            <a:stretch/>
          </p:blipFill>
          <p:spPr>
            <a:xfrm>
              <a:off x="5002051" y="-16329"/>
              <a:ext cx="7222430" cy="6890658"/>
            </a:xfrm>
            <a:prstGeom prst="rect">
              <a:avLst/>
            </a:prstGeom>
            <a:noFill/>
            <a:ln>
              <a:noFill/>
            </a:ln>
          </p:spPr>
        </p:pic>
        <p:sp>
          <p:nvSpPr>
            <p:cNvPr id="262" name="Google Shape;262;g24ae99b4055_0_0"/>
            <p:cNvSpPr/>
            <p:nvPr/>
          </p:nvSpPr>
          <p:spPr>
            <a:xfrm>
              <a:off x="-3042" y="-16328"/>
              <a:ext cx="5005092" cy="6890658"/>
            </a:xfrm>
            <a:prstGeom prst="rect">
              <a:avLst/>
            </a:prstGeom>
            <a:solidFill>
              <a:srgbClr val="E7973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600"/>
                <a:buFont typeface="Arial"/>
                <a:buNone/>
              </a:pPr>
              <a:endParaRPr sz="9600" b="0" i="0" u="none" strike="noStrike" cap="none">
                <a:solidFill>
                  <a:schemeClr val="lt1"/>
                </a:solidFill>
                <a:latin typeface="Nunito"/>
                <a:ea typeface="Nunito"/>
                <a:cs typeface="Nunito"/>
                <a:sym typeface="Nunito"/>
              </a:endParaRPr>
            </a:p>
          </p:txBody>
        </p:sp>
      </p:grpSp>
      <p:sp>
        <p:nvSpPr>
          <p:cNvPr id="263" name="Google Shape;263;g24ae99b4055_0_0"/>
          <p:cNvSpPr txBox="1"/>
          <p:nvPr/>
        </p:nvSpPr>
        <p:spPr>
          <a:xfrm>
            <a:off x="411840" y="947057"/>
            <a:ext cx="6658431" cy="178510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nl-BE" sz="9600" b="0" i="0" u="none" strike="noStrike" cap="none">
                <a:solidFill>
                  <a:schemeClr val="lt1"/>
                </a:solidFill>
                <a:latin typeface="Nunito"/>
                <a:ea typeface="Nunito"/>
                <a:cs typeface="Nunito"/>
                <a:sym typeface="Nunito"/>
              </a:rPr>
              <a:t>Waarom?</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g289f3ec6c6e_1_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endParaRPr/>
          </a:p>
        </p:txBody>
      </p:sp>
      <p:sp>
        <p:nvSpPr>
          <p:cNvPr id="270" name="Google Shape;270;g289f3ec6c6e_1_0"/>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1800"/>
              <a:buNone/>
            </a:pPr>
            <a:endParaRPr/>
          </a:p>
        </p:txBody>
      </p:sp>
      <p:pic>
        <p:nvPicPr>
          <p:cNvPr id="271" name="Google Shape;271;g289f3ec6c6e_1_0"/>
          <p:cNvPicPr preferRelativeResize="0"/>
          <p:nvPr/>
        </p:nvPicPr>
        <p:blipFill rotWithShape="1">
          <a:blip r:embed="rId3">
            <a:alphaModFix/>
          </a:blip>
          <a:srcRect/>
          <a:stretch/>
        </p:blipFill>
        <p:spPr>
          <a:xfrm>
            <a:off x="0" y="0"/>
            <a:ext cx="12191999" cy="7082025"/>
          </a:xfrm>
          <a:prstGeom prst="rect">
            <a:avLst/>
          </a:prstGeom>
          <a:noFill/>
          <a:ln>
            <a:noFill/>
          </a:ln>
        </p:spPr>
      </p:pic>
      <p:sp>
        <p:nvSpPr>
          <p:cNvPr id="272" name="Google Shape;272;g289f3ec6c6e_1_0"/>
          <p:cNvSpPr txBox="1"/>
          <p:nvPr/>
        </p:nvSpPr>
        <p:spPr>
          <a:xfrm>
            <a:off x="2853225" y="1147575"/>
            <a:ext cx="1866900" cy="903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5000"/>
              <a:buFont typeface="Arial"/>
              <a:buNone/>
            </a:pPr>
            <a:r>
              <a:rPr lang="nl-BE" sz="5000" b="1" i="0" u="none" strike="noStrike" cap="none">
                <a:solidFill>
                  <a:schemeClr val="lt1"/>
                </a:solidFill>
                <a:latin typeface="Calibri"/>
                <a:ea typeface="Calibri"/>
                <a:cs typeface="Calibri"/>
                <a:sym typeface="Calibri"/>
              </a:rPr>
              <a:t>OESO</a:t>
            </a:r>
            <a:endParaRPr sz="5000" b="1" i="0" u="none" strike="noStrike" cap="none">
              <a:solidFill>
                <a:schemeClr val="lt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g28265964f5d_0_21"/>
          <p:cNvSpPr txBox="1">
            <a:spLocks noGrp="1"/>
          </p:cNvSpPr>
          <p:nvPr>
            <p:ph type="title"/>
          </p:nvPr>
        </p:nvSpPr>
        <p:spPr>
          <a:xfrm>
            <a:off x="838200" y="6306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nl-BE">
                <a:solidFill>
                  <a:srgbClr val="02BBE1"/>
                </a:solidFill>
                <a:latin typeface="Nunito"/>
                <a:ea typeface="Nunito"/>
                <a:cs typeface="Nunito"/>
                <a:sym typeface="Nunito"/>
              </a:rPr>
              <a:t>Doel Belgische regering</a:t>
            </a:r>
            <a:endParaRPr>
              <a:solidFill>
                <a:srgbClr val="02BBE1"/>
              </a:solidFill>
              <a:latin typeface="Nunito"/>
              <a:ea typeface="Nunito"/>
              <a:cs typeface="Nunito"/>
              <a:sym typeface="Nunito"/>
            </a:endParaRPr>
          </a:p>
          <a:p>
            <a:pPr marL="0" lvl="0" indent="0" algn="l" rtl="0">
              <a:lnSpc>
                <a:spcPct val="90000"/>
              </a:lnSpc>
              <a:spcBef>
                <a:spcPts val="0"/>
              </a:spcBef>
              <a:spcAft>
                <a:spcPts val="0"/>
              </a:spcAft>
              <a:buSzPts val="1800"/>
              <a:buNone/>
            </a:pPr>
            <a:endParaRPr sz="3000"/>
          </a:p>
        </p:txBody>
      </p:sp>
      <p:pic>
        <p:nvPicPr>
          <p:cNvPr id="279" name="Google Shape;279;g28265964f5d_0_21"/>
          <p:cNvPicPr preferRelativeResize="0"/>
          <p:nvPr/>
        </p:nvPicPr>
        <p:blipFill rotWithShape="1">
          <a:blip r:embed="rId3">
            <a:alphaModFix/>
          </a:blip>
          <a:srcRect/>
          <a:stretch/>
        </p:blipFill>
        <p:spPr>
          <a:xfrm>
            <a:off x="4999875" y="1906224"/>
            <a:ext cx="6305025" cy="3457016"/>
          </a:xfrm>
          <a:prstGeom prst="rect">
            <a:avLst/>
          </a:prstGeom>
          <a:noFill/>
          <a:ln>
            <a:noFill/>
          </a:ln>
        </p:spPr>
      </p:pic>
      <p:sp>
        <p:nvSpPr>
          <p:cNvPr id="280" name="Google Shape;280;g28265964f5d_0_21"/>
          <p:cNvSpPr txBox="1"/>
          <p:nvPr/>
        </p:nvSpPr>
        <p:spPr>
          <a:xfrm>
            <a:off x="3046350" y="4589125"/>
            <a:ext cx="70413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nl-BE" sz="2400" b="1" i="0" u="none" strike="noStrike" cap="none">
                <a:solidFill>
                  <a:schemeClr val="lt1"/>
                </a:solidFill>
                <a:latin typeface="Calibri"/>
                <a:ea typeface="Calibri"/>
                <a:cs typeface="Calibri"/>
                <a:sym typeface="Calibri"/>
              </a:rPr>
              <a:t>80%&lt;</a:t>
            </a:r>
            <a:endParaRPr sz="2400" b="1" i="0" u="none" strike="noStrike" cap="none">
              <a:solidFill>
                <a:schemeClr val="lt1"/>
              </a:solidFill>
              <a:latin typeface="Calibri"/>
              <a:ea typeface="Calibri"/>
              <a:cs typeface="Calibri"/>
              <a:sym typeface="Calibri"/>
            </a:endParaRPr>
          </a:p>
        </p:txBody>
      </p:sp>
      <p:pic>
        <p:nvPicPr>
          <p:cNvPr id="281" name="Google Shape;281;g28265964f5d_0_21"/>
          <p:cNvPicPr preferRelativeResize="0"/>
          <p:nvPr/>
        </p:nvPicPr>
        <p:blipFill rotWithShape="1">
          <a:blip r:embed="rId4">
            <a:alphaModFix/>
          </a:blip>
          <a:srcRect/>
          <a:stretch/>
        </p:blipFill>
        <p:spPr>
          <a:xfrm>
            <a:off x="1109685" y="1922627"/>
            <a:ext cx="3479316" cy="3457025"/>
          </a:xfrm>
          <a:prstGeom prst="rect">
            <a:avLst/>
          </a:prstGeom>
          <a:noFill/>
          <a:ln>
            <a:noFill/>
          </a:ln>
        </p:spPr>
      </p:pic>
      <p:sp>
        <p:nvSpPr>
          <p:cNvPr id="282" name="Google Shape;282;g28265964f5d_0_21"/>
          <p:cNvSpPr txBox="1"/>
          <p:nvPr/>
        </p:nvSpPr>
        <p:spPr>
          <a:xfrm>
            <a:off x="3046350" y="3968646"/>
            <a:ext cx="70413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nl-BE" sz="1800" b="1" i="0" u="none" strike="noStrike" cap="none">
                <a:solidFill>
                  <a:schemeClr val="lt1"/>
                </a:solidFill>
                <a:latin typeface="Calibri"/>
                <a:ea typeface="Calibri"/>
                <a:cs typeface="Calibri"/>
                <a:sym typeface="Calibri"/>
              </a:rPr>
              <a:t>80%</a:t>
            </a:r>
            <a:endParaRPr sz="1800" b="1" i="0" u="none" strike="noStrike" cap="none">
              <a:solidFill>
                <a:schemeClr val="lt1"/>
              </a:solidFill>
              <a:latin typeface="Calibri"/>
              <a:ea typeface="Calibri"/>
              <a:cs typeface="Calibri"/>
              <a:sym typeface="Calibri"/>
            </a:endParaRPr>
          </a:p>
        </p:txBody>
      </p:sp>
      <p:sp>
        <p:nvSpPr>
          <p:cNvPr id="283" name="Google Shape;283;g28265964f5d_0_21"/>
          <p:cNvSpPr txBox="1"/>
          <p:nvPr/>
        </p:nvSpPr>
        <p:spPr>
          <a:xfrm>
            <a:off x="2333136" y="5369691"/>
            <a:ext cx="2066100" cy="461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nl-BE" sz="3000" b="1" i="0" u="none" strike="noStrike" cap="none">
                <a:solidFill>
                  <a:srgbClr val="02BBE1"/>
                </a:solidFill>
                <a:latin typeface="Calibri"/>
                <a:ea typeface="Calibri"/>
                <a:cs typeface="Calibri"/>
                <a:sym typeface="Calibri"/>
              </a:rPr>
              <a:t>2030</a:t>
            </a:r>
            <a:endParaRPr sz="3000" b="1" i="0" u="none" strike="noStrike" cap="none">
              <a:solidFill>
                <a:srgbClr val="02BBE1"/>
              </a:solidFill>
              <a:latin typeface="Calibri"/>
              <a:ea typeface="Calibri"/>
              <a:cs typeface="Calibri"/>
              <a:sym typeface="Calibri"/>
            </a:endParaRPr>
          </a:p>
        </p:txBody>
      </p:sp>
      <p:grpSp>
        <p:nvGrpSpPr>
          <p:cNvPr id="284" name="Google Shape;284;g28265964f5d_0_21"/>
          <p:cNvGrpSpPr/>
          <p:nvPr/>
        </p:nvGrpSpPr>
        <p:grpSpPr>
          <a:xfrm>
            <a:off x="-19371" y="6082570"/>
            <a:ext cx="12616886" cy="775430"/>
            <a:chOff x="-19371" y="6082570"/>
            <a:chExt cx="12616886" cy="775430"/>
          </a:xfrm>
        </p:grpSpPr>
        <p:sp>
          <p:nvSpPr>
            <p:cNvPr id="285" name="Google Shape;285;g28265964f5d_0_21"/>
            <p:cNvSpPr/>
            <p:nvPr/>
          </p:nvSpPr>
          <p:spPr>
            <a:xfrm>
              <a:off x="-19371" y="6082570"/>
              <a:ext cx="12227523" cy="775430"/>
            </a:xfrm>
            <a:prstGeom prst="rect">
              <a:avLst/>
            </a:prstGeom>
            <a:solidFill>
              <a:srgbClr val="00BCDF">
                <a:alpha val="2941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nvGrpSpPr>
            <p:cNvPr id="286" name="Google Shape;286;g28265964f5d_0_21"/>
            <p:cNvGrpSpPr/>
            <p:nvPr/>
          </p:nvGrpSpPr>
          <p:grpSpPr>
            <a:xfrm>
              <a:off x="10533664" y="6135493"/>
              <a:ext cx="2063851" cy="722506"/>
              <a:chOff x="10533664" y="6135493"/>
              <a:chExt cx="2063851" cy="722506"/>
            </a:xfrm>
          </p:grpSpPr>
          <p:sp>
            <p:nvSpPr>
              <p:cNvPr id="287" name="Google Shape;287;g28265964f5d_0_21"/>
              <p:cNvSpPr/>
              <p:nvPr/>
            </p:nvSpPr>
            <p:spPr>
              <a:xfrm>
                <a:off x="10533664" y="6135493"/>
                <a:ext cx="1603565" cy="722506"/>
              </a:xfrm>
              <a:prstGeom prst="round2SameRect">
                <a:avLst>
                  <a:gd name="adj1" fmla="val 16667"/>
                  <a:gd name="adj2" fmla="val 0"/>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nvGrpSpPr>
              <p:cNvPr id="288" name="Google Shape;288;g28265964f5d_0_21"/>
              <p:cNvGrpSpPr/>
              <p:nvPr/>
            </p:nvGrpSpPr>
            <p:grpSpPr>
              <a:xfrm>
                <a:off x="10533665" y="6135493"/>
                <a:ext cx="2063850" cy="663765"/>
                <a:chOff x="9814910" y="6040301"/>
                <a:chExt cx="3043238" cy="978748"/>
              </a:xfrm>
            </p:grpSpPr>
            <p:sp>
              <p:nvSpPr>
                <p:cNvPr id="289" name="Google Shape;289;g28265964f5d_0_21"/>
                <p:cNvSpPr txBox="1"/>
                <p:nvPr/>
              </p:nvSpPr>
              <p:spPr>
                <a:xfrm>
                  <a:off x="9814910" y="6040301"/>
                  <a:ext cx="3043238" cy="90766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22A35"/>
                    </a:buClr>
                    <a:buSzPts val="800"/>
                    <a:buFont typeface="Arial"/>
                    <a:buNone/>
                  </a:pPr>
                  <a:r>
                    <a:rPr lang="nl-BE" sz="800" b="0" i="1" u="none" strike="noStrike" cap="none">
                      <a:solidFill>
                        <a:srgbClr val="222A35"/>
                      </a:solidFill>
                      <a:latin typeface="Helvetica Neue"/>
                      <a:ea typeface="Helvetica Neue"/>
                      <a:cs typeface="Helvetica Neue"/>
                      <a:sym typeface="Helvetica Neue"/>
                    </a:rPr>
                    <a:t>Switching talent wordt mogelijk</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222A35"/>
                    </a:buClr>
                    <a:buSzPts val="800"/>
                    <a:buFont typeface="Arial"/>
                    <a:buNone/>
                  </a:pPr>
                  <a:r>
                    <a:rPr lang="nl-BE" sz="800" b="0" i="1" u="none" strike="noStrike" cap="none">
                      <a:solidFill>
                        <a:srgbClr val="222A35"/>
                      </a:solidFill>
                      <a:latin typeface="Helvetica Neue"/>
                      <a:ea typeface="Helvetica Neue"/>
                      <a:cs typeface="Helvetica Neue"/>
                      <a:sym typeface="Helvetica Neue"/>
                    </a:rPr>
                    <a:t>gemaakt door: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90" name="Google Shape;290;g28265964f5d_0_21"/>
                <p:cNvPicPr preferRelativeResize="0"/>
                <p:nvPr/>
              </p:nvPicPr>
              <p:blipFill rotWithShape="1">
                <a:blip r:embed="rId5">
                  <a:alphaModFix/>
                </a:blip>
                <a:srcRect/>
                <a:stretch/>
              </p:blipFill>
              <p:spPr>
                <a:xfrm>
                  <a:off x="9960751" y="6649917"/>
                  <a:ext cx="2050147" cy="369132"/>
                </a:xfrm>
                <a:prstGeom prst="rect">
                  <a:avLst/>
                </a:prstGeom>
                <a:noFill/>
                <a:ln>
                  <a:noFill/>
                </a:ln>
              </p:spPr>
            </p:pic>
          </p:grpSp>
        </p:gr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g24ae99b4055_0_24"/>
          <p:cNvSpPr txBox="1">
            <a:spLocks noGrp="1"/>
          </p:cNvSpPr>
          <p:nvPr>
            <p:ph type="title"/>
          </p:nvPr>
        </p:nvSpPr>
        <p:spPr>
          <a:xfrm>
            <a:off x="273343" y="309021"/>
            <a:ext cx="10515600" cy="9573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70C0"/>
              </a:buClr>
              <a:buSzPts val="4400"/>
              <a:buFont typeface="Calibri"/>
              <a:buNone/>
            </a:pPr>
            <a:r>
              <a:rPr lang="nl-BE">
                <a:solidFill>
                  <a:srgbClr val="02BBE1"/>
                </a:solidFill>
                <a:latin typeface="Nunito"/>
                <a:ea typeface="Nunito"/>
                <a:cs typeface="Nunito"/>
                <a:sym typeface="Nunito"/>
              </a:rPr>
              <a:t>Voordelen werkgevers</a:t>
            </a:r>
            <a:endParaRPr>
              <a:solidFill>
                <a:srgbClr val="02BBE1"/>
              </a:solidFill>
              <a:latin typeface="Nunito"/>
              <a:ea typeface="Nunito"/>
              <a:cs typeface="Nunito"/>
              <a:sym typeface="Nunito"/>
            </a:endParaRPr>
          </a:p>
        </p:txBody>
      </p:sp>
      <p:sp>
        <p:nvSpPr>
          <p:cNvPr id="310" name="Google Shape;310;g24ae99b4055_0_24"/>
          <p:cNvSpPr txBox="1">
            <a:spLocks noGrp="1"/>
          </p:cNvSpPr>
          <p:nvPr>
            <p:ph type="body" idx="1"/>
          </p:nvPr>
        </p:nvSpPr>
        <p:spPr>
          <a:xfrm>
            <a:off x="-85874" y="1635450"/>
            <a:ext cx="7744500" cy="5382900"/>
          </a:xfrm>
          <a:prstGeom prst="rect">
            <a:avLst/>
          </a:prstGeom>
          <a:noFill/>
          <a:ln>
            <a:noFill/>
          </a:ln>
        </p:spPr>
        <p:txBody>
          <a:bodyPr spcFirstLastPara="1" wrap="square" lIns="91425" tIns="45700" rIns="91425" bIns="45700" anchor="t" anchorCtr="0">
            <a:normAutofit/>
          </a:bodyPr>
          <a:lstStyle/>
          <a:p>
            <a:pPr marL="1013460" lvl="1" indent="-457200" algn="l" rtl="0">
              <a:lnSpc>
                <a:spcPct val="150000"/>
              </a:lnSpc>
              <a:spcBef>
                <a:spcPts val="0"/>
              </a:spcBef>
              <a:spcAft>
                <a:spcPts val="0"/>
              </a:spcAft>
              <a:buClr>
                <a:schemeClr val="accent2"/>
              </a:buClr>
              <a:buSzPts val="2400"/>
              <a:buChar char="•"/>
            </a:pPr>
            <a:r>
              <a:rPr lang="nl-BE" sz="3080">
                <a:solidFill>
                  <a:srgbClr val="F7931D"/>
                </a:solidFill>
                <a:latin typeface="Nunito"/>
                <a:ea typeface="Nunito"/>
                <a:cs typeface="Nunito"/>
                <a:sym typeface="Nunito"/>
              </a:rPr>
              <a:t>Employer branding</a:t>
            </a:r>
            <a:endParaRPr sz="3080">
              <a:solidFill>
                <a:srgbClr val="F7931D"/>
              </a:solidFill>
              <a:latin typeface="Nunito"/>
              <a:ea typeface="Nunito"/>
              <a:cs typeface="Nunito"/>
              <a:sym typeface="Nunito"/>
            </a:endParaRPr>
          </a:p>
          <a:p>
            <a:pPr marL="1013460" lvl="1" indent="-457200" algn="l" rtl="0">
              <a:lnSpc>
                <a:spcPct val="150000"/>
              </a:lnSpc>
              <a:spcBef>
                <a:spcPts val="0"/>
              </a:spcBef>
              <a:spcAft>
                <a:spcPts val="0"/>
              </a:spcAft>
              <a:buClr>
                <a:schemeClr val="accent2"/>
              </a:buClr>
              <a:buSzPts val="2400"/>
              <a:buChar char="•"/>
            </a:pPr>
            <a:r>
              <a:rPr lang="nl-BE" sz="3080">
                <a:solidFill>
                  <a:srgbClr val="F7931D"/>
                </a:solidFill>
                <a:latin typeface="Nunito"/>
                <a:ea typeface="Nunito"/>
                <a:cs typeface="Nunito"/>
                <a:sym typeface="Nunito"/>
              </a:rPr>
              <a:t>Aantrekkelijke opleidingen</a:t>
            </a:r>
            <a:endParaRPr/>
          </a:p>
          <a:p>
            <a:pPr marL="976757" lvl="1" indent="-457200" algn="l" rtl="0">
              <a:lnSpc>
                <a:spcPct val="150000"/>
              </a:lnSpc>
              <a:spcBef>
                <a:spcPts val="0"/>
              </a:spcBef>
              <a:spcAft>
                <a:spcPts val="0"/>
              </a:spcAft>
              <a:buClr>
                <a:srgbClr val="F7931D"/>
              </a:buClr>
              <a:buSzPts val="3080"/>
              <a:buChar char="•"/>
            </a:pPr>
            <a:r>
              <a:rPr lang="nl-BE" sz="3080">
                <a:solidFill>
                  <a:srgbClr val="F7931D"/>
                </a:solidFill>
                <a:latin typeface="Nunito"/>
                <a:ea typeface="Nunito"/>
                <a:cs typeface="Nunito"/>
                <a:sym typeface="Nunito"/>
              </a:rPr>
              <a:t>Netwerkbevorderend</a:t>
            </a:r>
            <a:endParaRPr sz="3080">
              <a:solidFill>
                <a:srgbClr val="F7931D"/>
              </a:solidFill>
              <a:latin typeface="Nunito"/>
              <a:ea typeface="Nunito"/>
              <a:cs typeface="Nunito"/>
              <a:sym typeface="Nunito"/>
            </a:endParaRPr>
          </a:p>
          <a:p>
            <a:pPr marL="976757" lvl="1" indent="-457200" algn="l" rtl="0">
              <a:lnSpc>
                <a:spcPct val="150000"/>
              </a:lnSpc>
              <a:spcBef>
                <a:spcPts val="0"/>
              </a:spcBef>
              <a:spcAft>
                <a:spcPts val="0"/>
              </a:spcAft>
              <a:buClr>
                <a:srgbClr val="F7931D"/>
              </a:buClr>
              <a:buSzPts val="3080"/>
              <a:buChar char="•"/>
            </a:pPr>
            <a:r>
              <a:rPr lang="nl-BE" sz="3080">
                <a:solidFill>
                  <a:srgbClr val="F7931D"/>
                </a:solidFill>
                <a:latin typeface="Nunito"/>
                <a:ea typeface="Nunito"/>
                <a:cs typeface="Nunito"/>
                <a:sym typeface="Nunito"/>
              </a:rPr>
              <a:t>Medewerkerstevredenheid</a:t>
            </a:r>
            <a:endParaRPr sz="3080">
              <a:solidFill>
                <a:srgbClr val="F7931D"/>
              </a:solidFill>
              <a:latin typeface="Nunito"/>
              <a:ea typeface="Nunito"/>
              <a:cs typeface="Nunito"/>
              <a:sym typeface="Nunito"/>
            </a:endParaRPr>
          </a:p>
          <a:p>
            <a:pPr marL="914400" lvl="0" indent="0" algn="l" rtl="0">
              <a:lnSpc>
                <a:spcPct val="150000"/>
              </a:lnSpc>
              <a:spcBef>
                <a:spcPts val="0"/>
              </a:spcBef>
              <a:spcAft>
                <a:spcPts val="0"/>
              </a:spcAft>
              <a:buSzPts val="1800"/>
              <a:buNone/>
            </a:pPr>
            <a:endParaRPr sz="3080">
              <a:solidFill>
                <a:srgbClr val="F7931D"/>
              </a:solidFill>
              <a:latin typeface="Nunito"/>
              <a:ea typeface="Nunito"/>
              <a:cs typeface="Nunito"/>
              <a:sym typeface="Nunito"/>
            </a:endParaRPr>
          </a:p>
          <a:p>
            <a:pPr marL="0" lvl="0" indent="0" algn="l" rtl="0">
              <a:lnSpc>
                <a:spcPct val="107916"/>
              </a:lnSpc>
              <a:spcBef>
                <a:spcPts val="800"/>
              </a:spcBef>
              <a:spcAft>
                <a:spcPts val="0"/>
              </a:spcAft>
              <a:buSzPts val="1946"/>
              <a:buNone/>
            </a:pPr>
            <a:endParaRPr sz="3725">
              <a:solidFill>
                <a:schemeClr val="accent2"/>
              </a:solidFill>
            </a:endParaRPr>
          </a:p>
          <a:p>
            <a:pPr marL="0" lvl="0" indent="0" algn="l" rtl="0">
              <a:lnSpc>
                <a:spcPct val="107916"/>
              </a:lnSpc>
              <a:spcBef>
                <a:spcPts val="800"/>
              </a:spcBef>
              <a:spcAft>
                <a:spcPts val="0"/>
              </a:spcAft>
              <a:buSzPts val="1946"/>
              <a:buNone/>
            </a:pPr>
            <a:r>
              <a:rPr lang="nl-BE" sz="3725">
                <a:solidFill>
                  <a:schemeClr val="accent2"/>
                </a:solidFill>
              </a:rPr>
              <a:t> </a:t>
            </a:r>
            <a:endParaRPr sz="3725">
              <a:solidFill>
                <a:schemeClr val="accent2"/>
              </a:solidFill>
            </a:endParaRPr>
          </a:p>
          <a:p>
            <a:pPr marL="457200" lvl="0" indent="0" algn="l" rtl="0">
              <a:lnSpc>
                <a:spcPct val="107916"/>
              </a:lnSpc>
              <a:spcBef>
                <a:spcPts val="800"/>
              </a:spcBef>
              <a:spcAft>
                <a:spcPts val="0"/>
              </a:spcAft>
              <a:buSzPts val="1946"/>
              <a:buNone/>
            </a:pPr>
            <a:endParaRPr sz="2833">
              <a:solidFill>
                <a:schemeClr val="accent2"/>
              </a:solidFill>
            </a:endParaRPr>
          </a:p>
          <a:p>
            <a:pPr marL="0" lvl="0" indent="0" algn="l" rtl="0">
              <a:lnSpc>
                <a:spcPct val="107916"/>
              </a:lnSpc>
              <a:spcBef>
                <a:spcPts val="800"/>
              </a:spcBef>
              <a:spcAft>
                <a:spcPts val="0"/>
              </a:spcAft>
              <a:buSzPts val="1946"/>
              <a:buNone/>
            </a:pPr>
            <a:endParaRPr sz="4400">
              <a:solidFill>
                <a:schemeClr val="accent2"/>
              </a:solidFill>
            </a:endParaRPr>
          </a:p>
          <a:p>
            <a:pPr marL="457200" lvl="0" indent="0" algn="l" rtl="0">
              <a:lnSpc>
                <a:spcPct val="107916"/>
              </a:lnSpc>
              <a:spcBef>
                <a:spcPts val="800"/>
              </a:spcBef>
              <a:spcAft>
                <a:spcPts val="800"/>
              </a:spcAft>
              <a:buSzPts val="1946"/>
              <a:buNone/>
            </a:pPr>
            <a:endParaRPr sz="4400">
              <a:solidFill>
                <a:schemeClr val="accent2"/>
              </a:solidFill>
            </a:endParaRPr>
          </a:p>
        </p:txBody>
      </p:sp>
      <p:pic>
        <p:nvPicPr>
          <p:cNvPr id="311" name="Google Shape;311;g24ae99b4055_0_24"/>
          <p:cNvPicPr preferRelativeResize="0"/>
          <p:nvPr/>
        </p:nvPicPr>
        <p:blipFill rotWithShape="1">
          <a:blip r:embed="rId3">
            <a:alphaModFix/>
          </a:blip>
          <a:srcRect/>
          <a:stretch/>
        </p:blipFill>
        <p:spPr>
          <a:xfrm>
            <a:off x="10425473" y="0"/>
            <a:ext cx="1766525" cy="1968862"/>
          </a:xfrm>
          <a:prstGeom prst="rect">
            <a:avLst/>
          </a:prstGeom>
          <a:noFill/>
          <a:ln>
            <a:noFill/>
          </a:ln>
        </p:spPr>
      </p:pic>
      <p:grpSp>
        <p:nvGrpSpPr>
          <p:cNvPr id="312" name="Google Shape;312;g24ae99b4055_0_24"/>
          <p:cNvGrpSpPr/>
          <p:nvPr/>
        </p:nvGrpSpPr>
        <p:grpSpPr>
          <a:xfrm>
            <a:off x="-19371" y="6082570"/>
            <a:ext cx="12616886" cy="775430"/>
            <a:chOff x="-19371" y="6082570"/>
            <a:chExt cx="12616886" cy="775430"/>
          </a:xfrm>
        </p:grpSpPr>
        <p:sp>
          <p:nvSpPr>
            <p:cNvPr id="313" name="Google Shape;313;g24ae99b4055_0_24"/>
            <p:cNvSpPr/>
            <p:nvPr/>
          </p:nvSpPr>
          <p:spPr>
            <a:xfrm>
              <a:off x="-19371" y="6082570"/>
              <a:ext cx="12227523" cy="775430"/>
            </a:xfrm>
            <a:prstGeom prst="rect">
              <a:avLst/>
            </a:prstGeom>
            <a:solidFill>
              <a:srgbClr val="00BCDF">
                <a:alpha val="2941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nvGrpSpPr>
            <p:cNvPr id="314" name="Google Shape;314;g24ae99b4055_0_24"/>
            <p:cNvGrpSpPr/>
            <p:nvPr/>
          </p:nvGrpSpPr>
          <p:grpSpPr>
            <a:xfrm>
              <a:off x="10533664" y="6135493"/>
              <a:ext cx="2063851" cy="722506"/>
              <a:chOff x="10533664" y="6135493"/>
              <a:chExt cx="2063851" cy="722506"/>
            </a:xfrm>
          </p:grpSpPr>
          <p:sp>
            <p:nvSpPr>
              <p:cNvPr id="315" name="Google Shape;315;g24ae99b4055_0_24"/>
              <p:cNvSpPr/>
              <p:nvPr/>
            </p:nvSpPr>
            <p:spPr>
              <a:xfrm>
                <a:off x="10533664" y="6135493"/>
                <a:ext cx="1603565" cy="722506"/>
              </a:xfrm>
              <a:prstGeom prst="round2SameRect">
                <a:avLst>
                  <a:gd name="adj1" fmla="val 16667"/>
                  <a:gd name="adj2" fmla="val 0"/>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nvGrpSpPr>
              <p:cNvPr id="316" name="Google Shape;316;g24ae99b4055_0_24"/>
              <p:cNvGrpSpPr/>
              <p:nvPr/>
            </p:nvGrpSpPr>
            <p:grpSpPr>
              <a:xfrm>
                <a:off x="10533665" y="6135493"/>
                <a:ext cx="2063850" cy="663765"/>
                <a:chOff x="9814910" y="6040301"/>
                <a:chExt cx="3043238" cy="978748"/>
              </a:xfrm>
            </p:grpSpPr>
            <p:sp>
              <p:nvSpPr>
                <p:cNvPr id="317" name="Google Shape;317;g24ae99b4055_0_24"/>
                <p:cNvSpPr txBox="1"/>
                <p:nvPr/>
              </p:nvSpPr>
              <p:spPr>
                <a:xfrm>
                  <a:off x="9814910" y="6040301"/>
                  <a:ext cx="3043238" cy="90766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22A35"/>
                    </a:buClr>
                    <a:buSzPts val="800"/>
                    <a:buFont typeface="Arial"/>
                    <a:buNone/>
                  </a:pPr>
                  <a:r>
                    <a:rPr lang="nl-BE" sz="800" b="0" i="1" u="none" strike="noStrike" cap="none">
                      <a:solidFill>
                        <a:srgbClr val="222A35"/>
                      </a:solidFill>
                      <a:latin typeface="Helvetica Neue"/>
                      <a:ea typeface="Helvetica Neue"/>
                      <a:cs typeface="Helvetica Neue"/>
                      <a:sym typeface="Helvetica Neue"/>
                    </a:rPr>
                    <a:t>Switching talent wordt mogelijk</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222A35"/>
                    </a:buClr>
                    <a:buSzPts val="800"/>
                    <a:buFont typeface="Arial"/>
                    <a:buNone/>
                  </a:pPr>
                  <a:r>
                    <a:rPr lang="nl-BE" sz="800" b="0" i="1" u="none" strike="noStrike" cap="none">
                      <a:solidFill>
                        <a:srgbClr val="222A35"/>
                      </a:solidFill>
                      <a:latin typeface="Helvetica Neue"/>
                      <a:ea typeface="Helvetica Neue"/>
                      <a:cs typeface="Helvetica Neue"/>
                      <a:sym typeface="Helvetica Neue"/>
                    </a:rPr>
                    <a:t>gemaakt door: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18" name="Google Shape;318;g24ae99b4055_0_24"/>
                <p:cNvPicPr preferRelativeResize="0"/>
                <p:nvPr/>
              </p:nvPicPr>
              <p:blipFill rotWithShape="1">
                <a:blip r:embed="rId4">
                  <a:alphaModFix/>
                </a:blip>
                <a:srcRect/>
                <a:stretch/>
              </p:blipFill>
              <p:spPr>
                <a:xfrm>
                  <a:off x="9960751" y="6649917"/>
                  <a:ext cx="2050147" cy="369132"/>
                </a:xfrm>
                <a:prstGeom prst="rect">
                  <a:avLst/>
                </a:prstGeom>
                <a:noFill/>
                <a:ln>
                  <a:noFill/>
                </a:ln>
              </p:spPr>
            </p:pic>
          </p:grpSp>
        </p:grpSp>
      </p:grpSp>
      <p:pic>
        <p:nvPicPr>
          <p:cNvPr id="319" name="Google Shape;319;g24ae99b4055_0_24"/>
          <p:cNvPicPr preferRelativeResize="0"/>
          <p:nvPr/>
        </p:nvPicPr>
        <p:blipFill rotWithShape="1">
          <a:blip r:embed="rId5">
            <a:alphaModFix/>
          </a:blip>
          <a:srcRect/>
          <a:stretch/>
        </p:blipFill>
        <p:spPr>
          <a:xfrm>
            <a:off x="8032875" y="0"/>
            <a:ext cx="3968625" cy="5291525"/>
          </a:xfrm>
          <a:prstGeom prst="rect">
            <a:avLst/>
          </a:prstGeom>
          <a:noFill/>
          <a:ln>
            <a:noFill/>
          </a:ln>
        </p:spPr>
      </p:pic>
      <p:sp>
        <p:nvSpPr>
          <p:cNvPr id="320" name="Google Shape;320;g24ae99b4055_0_24"/>
          <p:cNvSpPr txBox="1"/>
          <p:nvPr/>
        </p:nvSpPr>
        <p:spPr>
          <a:xfrm>
            <a:off x="8032775" y="5343675"/>
            <a:ext cx="3968700" cy="923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nl-BE" sz="1200" b="0" i="0" u="none" strike="noStrike" cap="none">
                <a:solidFill>
                  <a:schemeClr val="dk1"/>
                </a:solidFill>
                <a:highlight>
                  <a:srgbClr val="FFFFFF"/>
                </a:highlight>
                <a:latin typeface="Calibri"/>
                <a:ea typeface="Calibri"/>
                <a:cs typeface="Calibri"/>
                <a:sym typeface="Calibri"/>
              </a:rPr>
              <a:t>Switching Talent is voor ons de eerste stenen leggen voor het bouwen van een brug tussen maatwerk en regulier werk. </a:t>
            </a:r>
            <a:r>
              <a:rPr lang="nl-BE" sz="1200" b="1" i="0" u="none" strike="noStrike" cap="none">
                <a:solidFill>
                  <a:schemeClr val="dk1"/>
                </a:solidFill>
              </a:rPr>
              <a:t>Lieselotte Plasqui - Labeur vzw </a:t>
            </a:r>
            <a:endParaRPr sz="1100" b="1" i="0" u="none" strike="noStrike" cap="none">
              <a:solidFill>
                <a:schemeClr val="dk1"/>
              </a:solidFill>
              <a:highlight>
                <a:srgbClr val="FFFFFF"/>
              </a:highlight>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highlight>
                <a:srgbClr val="FFFFFF"/>
              </a:highlight>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Kantoorth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Kantoorth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antoorth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2143</Words>
  <Application>Microsoft Macintosh PowerPoint</Application>
  <PresentationFormat>Breedbeeld</PresentationFormat>
  <Paragraphs>213</Paragraphs>
  <Slides>23</Slides>
  <Notes>23</Notes>
  <HiddenSlides>0</HiddenSlides>
  <MMClips>0</MMClips>
  <ScaleCrop>false</ScaleCrop>
  <HeadingPairs>
    <vt:vector size="6" baseType="variant">
      <vt:variant>
        <vt:lpstr>Gebruikte lettertypen</vt:lpstr>
      </vt:variant>
      <vt:variant>
        <vt:i4>4</vt:i4>
      </vt:variant>
      <vt:variant>
        <vt:lpstr>Thema</vt:lpstr>
      </vt:variant>
      <vt:variant>
        <vt:i4>2</vt:i4>
      </vt:variant>
      <vt:variant>
        <vt:lpstr>Diatitels</vt:lpstr>
      </vt:variant>
      <vt:variant>
        <vt:i4>23</vt:i4>
      </vt:variant>
    </vt:vector>
  </HeadingPairs>
  <TitlesOfParts>
    <vt:vector size="29" baseType="lpstr">
      <vt:lpstr>Arial</vt:lpstr>
      <vt:lpstr>Helvetica Neue</vt:lpstr>
      <vt:lpstr>Calibri</vt:lpstr>
      <vt:lpstr>Nunito</vt:lpstr>
      <vt:lpstr>Kantoorthema</vt:lpstr>
      <vt:lpstr>1_Kantoorthema</vt:lpstr>
      <vt:lpstr>PowerPoint-presentatie</vt:lpstr>
      <vt:lpstr>Agenda</vt:lpstr>
      <vt:lpstr>Wie zijn wij?</vt:lpstr>
      <vt:lpstr>PowerPoint-presentatie</vt:lpstr>
      <vt:lpstr>Welke sectoren?</vt:lpstr>
      <vt:lpstr>PowerPoint-presentatie</vt:lpstr>
      <vt:lpstr>PowerPoint-presentatie</vt:lpstr>
      <vt:lpstr>Doel Belgische regering </vt:lpstr>
      <vt:lpstr>Voordelen werkgevers</vt:lpstr>
      <vt:lpstr>PowerPoint-presentatie</vt:lpstr>
      <vt:lpstr>Ervaringen met Switching Talent</vt:lpstr>
      <vt:lpstr>PowerPoint-presentatie</vt:lpstr>
      <vt:lpstr>PowerPoint-presentatie</vt:lpstr>
      <vt:lpstr>Welke leervragen leven er binnen jouw organisatie/netwerk/ sector waar Switching Talent een antwoord op kan bieden?</vt:lpstr>
      <vt:lpstr>Welke kansen/opportuniteiten kan deze vorm van werkplekleren bieden binnen jouw organisatie/netwerk/sector?</vt:lpstr>
      <vt:lpstr>Het draaiboek</vt:lpstr>
      <vt:lpstr>Het draaiboek</vt:lpstr>
      <vt:lpstr>ESF+</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Stefan Helsen</dc:creator>
  <cp:lastModifiedBy>Ilse Van Gorp</cp:lastModifiedBy>
  <cp:revision>1</cp:revision>
  <dcterms:created xsi:type="dcterms:W3CDTF">2020-07-07T09:06:28Z</dcterms:created>
  <dcterms:modified xsi:type="dcterms:W3CDTF">2024-01-08T16:02:44Z</dcterms:modified>
</cp:coreProperties>
</file>